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63" r:id="rId7"/>
    <p:sldId id="259" r:id="rId8"/>
    <p:sldId id="265" r:id="rId9"/>
    <p:sldId id="264" r:id="rId10"/>
    <p:sldId id="266" r:id="rId11"/>
    <p:sldId id="270" r:id="rId12"/>
    <p:sldId id="267" r:id="rId13"/>
    <p:sldId id="268" r:id="rId14"/>
    <p:sldId id="269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2509-55B3-45F9-BC07-AB9FA4B9AADC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3532-5FE6-4A6B-ACA9-727109C3B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wmf"/><Relationship Id="rId9" Type="http://schemas.openxmlformats.org/officeDocument/2006/relationships/image" Target="../media/image8.wmf"/><Relationship Id="rId10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wmf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wmf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Learn Spanish?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Srta. Marcella</a:t>
            </a:r>
          </a:p>
          <a:p>
            <a:r>
              <a:rPr lang="en-US" dirty="0" smtClean="0"/>
              <a:t>2018-2019</a:t>
            </a:r>
            <a:endParaRPr lang="en-US" dirty="0"/>
          </a:p>
        </p:txBody>
      </p:sp>
      <p:pic>
        <p:nvPicPr>
          <p:cNvPr id="1027" name="Picture 3" descr="C:\Users\kristen\AppData\Local\Microsoft\Windows\Temporary Internet Files\Content.IE5\F4VVHFUC\MP9003628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953000"/>
            <a:ext cx="2514600" cy="1676400"/>
          </a:xfrm>
          <a:prstGeom prst="rect">
            <a:avLst/>
          </a:prstGeom>
          <a:noFill/>
        </p:spPr>
      </p:pic>
      <p:pic>
        <p:nvPicPr>
          <p:cNvPr id="1028" name="Picture 4" descr="C:\Users\kristen\AppData\Local\Microsoft\Windows\Temporary Internet Files\Content.IE5\4O4VAGO3\MC9000188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3008376" cy="1751076"/>
          </a:xfrm>
          <a:prstGeom prst="rect">
            <a:avLst/>
          </a:prstGeom>
          <a:noFill/>
        </p:spPr>
      </p:pic>
      <p:pic>
        <p:nvPicPr>
          <p:cNvPr id="1029" name="Picture 5" descr="C:\Users\kristen\AppData\Local\Microsoft\Windows\Temporary Internet Files\Content.IE5\DR84SPD6\MP9003627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181600"/>
            <a:ext cx="1943100" cy="1295400"/>
          </a:xfrm>
          <a:prstGeom prst="rect">
            <a:avLst/>
          </a:prstGeom>
          <a:noFill/>
        </p:spPr>
      </p:pic>
      <p:pic>
        <p:nvPicPr>
          <p:cNvPr id="1030" name="Picture 6" descr="C:\Users\kristen\AppData\Local\Microsoft\Windows\Temporary Internet Files\Content.IE5\4O4VAGO3\MC90001585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1719840" cy="1386375"/>
          </a:xfrm>
          <a:prstGeom prst="rect">
            <a:avLst/>
          </a:prstGeom>
          <a:noFill/>
        </p:spPr>
      </p:pic>
      <p:pic>
        <p:nvPicPr>
          <p:cNvPr id="1031" name="Picture 7" descr="C:\Users\kristen\AppData\Local\Microsoft\Windows\Temporary Internet Files\Content.IE5\DR84SPD6\MC9000158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0"/>
            <a:ext cx="1828800" cy="1484487"/>
          </a:xfrm>
          <a:prstGeom prst="rect">
            <a:avLst/>
          </a:prstGeom>
          <a:noFill/>
        </p:spPr>
      </p:pic>
      <p:pic>
        <p:nvPicPr>
          <p:cNvPr id="1033" name="Picture 9" descr="C:\Users\kristen\AppData\Local\Microsoft\Windows\Temporary Internet Files\Content.IE5\4O4VAGO3\MC90001589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0"/>
            <a:ext cx="1776069" cy="1397949"/>
          </a:xfrm>
          <a:prstGeom prst="rect">
            <a:avLst/>
          </a:prstGeom>
          <a:noFill/>
        </p:spPr>
      </p:pic>
      <p:pic>
        <p:nvPicPr>
          <p:cNvPr id="1034" name="Picture 10" descr="C:\Users\kristen\AppData\Local\Microsoft\Windows\Temporary Internet Files\Content.IE5\DR84SPD6\MC9000159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52400"/>
            <a:ext cx="1656435" cy="1300963"/>
          </a:xfrm>
          <a:prstGeom prst="rect">
            <a:avLst/>
          </a:prstGeom>
          <a:noFill/>
        </p:spPr>
      </p:pic>
      <p:pic>
        <p:nvPicPr>
          <p:cNvPr id="1035" name="Picture 11" descr="C:\Users\kristen\AppData\Local\Microsoft\Windows\Temporary Internet Files\Content.IE5\4O4VAGO3\MC90001589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200400"/>
            <a:ext cx="1568348" cy="1265009"/>
          </a:xfrm>
          <a:prstGeom prst="rect">
            <a:avLst/>
          </a:prstGeom>
          <a:noFill/>
        </p:spPr>
      </p:pic>
      <p:pic>
        <p:nvPicPr>
          <p:cNvPr id="1036" name="Picture 12" descr="C:\Users\kristen\AppData\Local\Microsoft\Windows\Temporary Internet Files\Content.IE5\DR84SPD6\MC90001590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3200400"/>
            <a:ext cx="1527493" cy="120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ME?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According to Careerbuilder.com,  the following industries will be looking for Spanish-speaking employees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century: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*Healthcare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*Social Services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*Banks and Mortgage companies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*Education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*Sales</a:t>
            </a:r>
            <a:endParaRPr lang="en-US" sz="2400" dirty="0"/>
          </a:p>
        </p:txBody>
      </p:sp>
      <p:pic>
        <p:nvPicPr>
          <p:cNvPr id="6146" name="Picture 2" descr="C:\Users\kristen\AppData\Local\Microsoft\Windows\Temporary Internet Files\Content.IE5\4O4VAGO3\MC90043163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14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ME? -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*Many companies will pay higher salaries to bilingual employees than employees who only speak one language. </a:t>
            </a:r>
          </a:p>
          <a:p>
            <a:endParaRPr lang="en-US" sz="2800" dirty="0" smtClean="0"/>
          </a:p>
          <a:p>
            <a:r>
              <a:rPr lang="en-US" sz="2800" dirty="0" smtClean="0"/>
              <a:t>*Many job positions, especially in the future, will only be open to bilingual applicants! </a:t>
            </a:r>
            <a:endParaRPr lang="en-US" sz="2800" dirty="0"/>
          </a:p>
        </p:txBody>
      </p:sp>
      <p:pic>
        <p:nvPicPr>
          <p:cNvPr id="3074" name="Picture 2" descr="C:\Users\kristen\AppData\Local\Microsoft\Windows\Temporary Internet Files\Content.IE5\KRMU1T8K\MC9002811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0"/>
            <a:ext cx="2113941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FUN to know Spanish???</a:t>
            </a:r>
            <a:endParaRPr lang="en-US" dirty="0"/>
          </a:p>
        </p:txBody>
      </p:sp>
      <p:pic>
        <p:nvPicPr>
          <p:cNvPr id="7170" name="Picture 2" descr="C:\Users\kristen\AppData\Local\Microsoft\Windows\Temporary Internet Files\Content.IE5\DR84SPD6\MP900314259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267200"/>
            <a:ext cx="1374648" cy="1883079"/>
          </a:xfrm>
          <a:prstGeom prst="rect">
            <a:avLst/>
          </a:prstGeom>
          <a:noFill/>
        </p:spPr>
      </p:pic>
      <p:pic>
        <p:nvPicPr>
          <p:cNvPr id="7173" name="Picture 5" descr="C:\Users\kristen\AppData\Local\Microsoft\Windows\Temporary Internet Files\Content.IE5\F4VVHFUC\MC9004316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1828572" cy="1828572"/>
          </a:xfrm>
          <a:prstGeom prst="rect">
            <a:avLst/>
          </a:prstGeom>
          <a:noFill/>
        </p:spPr>
      </p:pic>
      <p:pic>
        <p:nvPicPr>
          <p:cNvPr id="7174" name="Picture 6" descr="C:\Users\kristen\AppData\Local\Microsoft\Windows\Temporary Internet Files\Content.IE5\4O4VAGO3\MC9004325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362200" cy="1889760"/>
          </a:xfrm>
          <a:prstGeom prst="rect">
            <a:avLst/>
          </a:prstGeom>
          <a:noFill/>
        </p:spPr>
      </p:pic>
      <p:pic>
        <p:nvPicPr>
          <p:cNvPr id="7176" name="Picture 8" descr="C:\Users\kristen\AppData\Local\Microsoft\Windows\Temporary Internet Files\Content.IE5\KRMU1T8K\MP9004223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1448916" cy="21723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81600" y="14478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*Many movies, television shows, and songs on the radio contain Spanish lines or are in Spanish. </a:t>
            </a:r>
          </a:p>
          <a:p>
            <a:endParaRPr lang="en-US" sz="2400" dirty="0" smtClean="0"/>
          </a:p>
          <a:p>
            <a:r>
              <a:rPr lang="en-US" sz="2400" dirty="0" smtClean="0"/>
              <a:t>* Speaking Spanish will help you enjoy them!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FUN to know Spanish? -continued</a:t>
            </a:r>
            <a:endParaRPr lang="en-US" dirty="0"/>
          </a:p>
        </p:txBody>
      </p:sp>
      <p:pic>
        <p:nvPicPr>
          <p:cNvPr id="3" name="Picture 2" descr="C:\Users\kristen\AppData\Local\Microsoft\Windows\Temporary Internet Files\Content.IE5\DR84SPD6\MC9004368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1828800" cy="2366682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2314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14478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*Learning Spanish will allow you to be able to experience new cultural traditions and celebrations!</a:t>
            </a:r>
          </a:p>
          <a:p>
            <a:endParaRPr lang="en-US" sz="2400" dirty="0" smtClean="0"/>
          </a:p>
          <a:p>
            <a:r>
              <a:rPr lang="en-US" sz="2400" dirty="0" smtClean="0"/>
              <a:t>* Speaking Spanish will facilitate making friends from around the world!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FUN to know Spanish? -continued</a:t>
            </a:r>
            <a:endParaRPr lang="en-US" dirty="0"/>
          </a:p>
        </p:txBody>
      </p:sp>
      <p:pic>
        <p:nvPicPr>
          <p:cNvPr id="2050" name="Picture 2" descr="C:\Users\kristen\AppData\Local\Microsoft\Windows\Temporary Internet Files\Content.IE5\4O4VAGO3\MP900305798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038600"/>
            <a:ext cx="1752600" cy="1691259"/>
          </a:xfrm>
          <a:prstGeom prst="rect">
            <a:avLst/>
          </a:prstGeom>
          <a:noFill/>
        </p:spPr>
      </p:pic>
      <p:pic>
        <p:nvPicPr>
          <p:cNvPr id="2053" name="Picture 5" descr="C:\Users\kristen\AppData\Local\Microsoft\Windows\Temporary Internet Files\Content.IE5\F4VVHFUC\MP9003998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399898" cy="1599307"/>
          </a:xfrm>
          <a:prstGeom prst="rect">
            <a:avLst/>
          </a:prstGeom>
          <a:noFill/>
        </p:spPr>
      </p:pic>
      <p:pic>
        <p:nvPicPr>
          <p:cNvPr id="2054" name="Picture 6" descr="C:\Users\kristen\AppData\Local\Microsoft\Windows\Temporary Internet Files\Content.IE5\DR84SPD6\MP9004003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00400"/>
            <a:ext cx="2081784" cy="3121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19812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*Speaking Spanish will be very helpful when you’re ready to travel! </a:t>
            </a:r>
            <a:endParaRPr lang="en-US" sz="2800" dirty="0"/>
          </a:p>
        </p:txBody>
      </p:sp>
      <p:pic>
        <p:nvPicPr>
          <p:cNvPr id="2055" name="Picture 7" descr="C:\Users\kristen\AppData\Local\Microsoft\Windows\Temporary Internet Files\Content.IE5\4O4VAGO3\MC9001678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19600"/>
            <a:ext cx="1825142" cy="1380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long will it take me?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The average student takes 600 classroom hours to learn Spanish. That’s around 3-5 years.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That may seem like a long time, but Spanish is actually classified as an “easy” language to learn.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A typical “hard-to-learn” rated language like Chinese takes up to 2,200 classroom hours!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So, you’ve got a really great chance of becoming fluent in Spanish if you make the effort!</a:t>
            </a:r>
            <a:endParaRPr lang="en-US" sz="2400" dirty="0"/>
          </a:p>
        </p:txBody>
      </p:sp>
      <p:pic>
        <p:nvPicPr>
          <p:cNvPr id="5123" name="Picture 3" descr="C:\Users\kristen\AppData\Local\Microsoft\Windows\Temporary Internet Files\Content.IE5\F4VVHFUC\MP900448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2600"/>
            <a:ext cx="1600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get started!</a:t>
            </a:r>
            <a:endParaRPr lang="en-US" dirty="0"/>
          </a:p>
        </p:txBody>
      </p:sp>
      <p:pic>
        <p:nvPicPr>
          <p:cNvPr id="4098" name="Picture 2" descr="C:\Users\kristen\AppData\Local\Microsoft\Windows\Temporary Internet Files\Content.IE5\DR84SPD6\MC9004352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78913"/>
            <a:ext cx="1235075" cy="2662987"/>
          </a:xfrm>
          <a:prstGeom prst="rect">
            <a:avLst/>
          </a:prstGeom>
          <a:noFill/>
        </p:spPr>
      </p:pic>
      <p:pic>
        <p:nvPicPr>
          <p:cNvPr id="4099" name="Picture 3" descr="C:\Users\kristen\AppData\Local\Microsoft\Windows\Temporary Internet Files\Content.IE5\KRMU1T8K\MC9001048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4305">
            <a:off x="2514600" y="2362200"/>
            <a:ext cx="1817827" cy="1040587"/>
          </a:xfrm>
          <a:prstGeom prst="rect">
            <a:avLst/>
          </a:prstGeom>
          <a:noFill/>
        </p:spPr>
      </p:pic>
      <p:pic>
        <p:nvPicPr>
          <p:cNvPr id="4101" name="Picture 5" descr="C:\Users\kristen\AppData\Local\Microsoft\Windows\Temporary Internet Files\Content.IE5\4O4VAGO3\MC900389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2027073" cy="272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05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*What would you say to someone who says “Why doesn’t everyone just speak English?”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124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*What is challenging about learning a foreign language?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4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*Are there any careers you think will not require someone to </a:t>
            </a:r>
            <a:r>
              <a:rPr lang="en-US" sz="2400" smtClean="0"/>
              <a:t>be bilingual?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you’re in a Spanish class…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*Whether YOU wanted to study Spanish,</a:t>
            </a:r>
          </a:p>
          <a:p>
            <a:endParaRPr lang="en-US" sz="2800" dirty="0" smtClean="0"/>
          </a:p>
          <a:p>
            <a:r>
              <a:rPr lang="en-US" sz="2800" dirty="0" smtClean="0"/>
              <a:t>*Your PARENTS wanted you to study Spanish,</a:t>
            </a:r>
          </a:p>
          <a:p>
            <a:endParaRPr lang="en-US" sz="2800" dirty="0" smtClean="0"/>
          </a:p>
          <a:p>
            <a:r>
              <a:rPr lang="en-US" sz="2800" dirty="0" smtClean="0"/>
              <a:t>*Spanish is the ONLY option at school for you,</a:t>
            </a:r>
          </a:p>
          <a:p>
            <a:r>
              <a:rPr lang="en-US" sz="2800" dirty="0" smtClean="0"/>
              <a:t>It doesn’t matter!</a:t>
            </a:r>
          </a:p>
          <a:p>
            <a:endParaRPr lang="en-US" sz="2800" dirty="0" smtClean="0"/>
          </a:p>
          <a:p>
            <a:r>
              <a:rPr lang="en-US" sz="2800" dirty="0" smtClean="0"/>
              <a:t>You’re lucky to be learning an extremely valuable language! This presentation will tell you why!</a:t>
            </a:r>
          </a:p>
          <a:p>
            <a:endParaRPr lang="en-US" dirty="0"/>
          </a:p>
        </p:txBody>
      </p:sp>
      <p:pic>
        <p:nvPicPr>
          <p:cNvPr id="5126" name="Picture 6" descr="C:\Users\kristen\AppData\Local\Microsoft\Windows\Temporary Internet Files\Content.IE5\F4VVHFUC\MC900389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0"/>
            <a:ext cx="1227734" cy="1272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 speak Spanish?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An estimated 425 million people speak Spanish in the world!</a:t>
            </a:r>
          </a:p>
          <a:p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That’s almost </a:t>
            </a:r>
            <a:r>
              <a:rPr lang="en-US" sz="3200" dirty="0" smtClean="0"/>
              <a:t>7</a:t>
            </a:r>
            <a:r>
              <a:rPr lang="en-US" sz="3200" dirty="0" smtClean="0"/>
              <a:t>% </a:t>
            </a:r>
            <a:r>
              <a:rPr lang="en-US" sz="3200" dirty="0" smtClean="0"/>
              <a:t>of </a:t>
            </a:r>
            <a:r>
              <a:rPr lang="en-US" sz="3200" dirty="0" smtClean="0"/>
              <a:t>the world!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Spanish is the 2</a:t>
            </a:r>
            <a:r>
              <a:rPr lang="en-US" baseline="30000" dirty="0" smtClean="0"/>
              <a:t>nd</a:t>
            </a:r>
            <a:r>
              <a:rPr lang="en-US" dirty="0" smtClean="0"/>
              <a:t> most popular first language (language you first spoke)in the world!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820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>
            <a:off x="2362200" y="56388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Spanish-speaking people live?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842012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Brace 5"/>
          <p:cNvSpPr/>
          <p:nvPr/>
        </p:nvSpPr>
        <p:spPr>
          <a:xfrm>
            <a:off x="6248400" y="1752600"/>
            <a:ext cx="228600" cy="914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905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 countries with largest amount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43024">
            <a:off x="4343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Colombia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3579034">
            <a:off x="3733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607362">
            <a:off x="2376398" y="49433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3276600"/>
            <a:ext cx="6477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		        132.8 million</a:t>
            </a:r>
          </a:p>
          <a:p>
            <a:r>
              <a:rPr lang="en-US" sz="2400" dirty="0" smtClean="0"/>
              <a:t>The projected Hispanic population of the United States on July 1, 2050. According to this projection, Hispanics will constitute 30 percent of the nation's population by that date.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505200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3505200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2133600" cy="1564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371601"/>
            <a:ext cx="942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1" y="1371601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8801" y="1371600"/>
            <a:ext cx="103194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Spanish-speakers live in the United States?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15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662612" cy="4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509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8001000" y="5791200"/>
            <a:ext cx="3810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*Only 20% of Americans speak a second language!  Compare that with 56% of Europeans who speak a second language! We can improve!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524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Why Learn Spanish?</vt:lpstr>
      <vt:lpstr>So, you’re in a Spanish class…</vt:lpstr>
      <vt:lpstr>How many people speak Spanish?</vt:lpstr>
      <vt:lpstr>Spanish is the 2nd most popular first language (language you first spoke)in the world!</vt:lpstr>
      <vt:lpstr>Where do Spanish-speaking people live?</vt:lpstr>
      <vt:lpstr>2050</vt:lpstr>
      <vt:lpstr>Where do Spanish-speakers live in the United States?</vt:lpstr>
      <vt:lpstr>Slide 8</vt:lpstr>
      <vt:lpstr>Slide 9</vt:lpstr>
      <vt:lpstr>What’s in it for ME?</vt:lpstr>
      <vt:lpstr>What’s in it for ME? - continued</vt:lpstr>
      <vt:lpstr>It’s FUN to know Spanish???</vt:lpstr>
      <vt:lpstr>It’s FUN to know Spanish? -continued</vt:lpstr>
      <vt:lpstr>It’s FUN to know Spanish? -continued</vt:lpstr>
      <vt:lpstr>But how long will it take me?</vt:lpstr>
      <vt:lpstr>So, get started!</vt:lpstr>
      <vt:lpstr>Discussion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Paises hispanohablantes del mundo</dc:title>
  <dc:creator>Kristen Gates-McChristian</dc:creator>
  <cp:lastModifiedBy>Owner</cp:lastModifiedBy>
  <cp:revision>11</cp:revision>
  <dcterms:created xsi:type="dcterms:W3CDTF">2018-09-02T23:21:38Z</dcterms:created>
  <dcterms:modified xsi:type="dcterms:W3CDTF">2018-09-02T23:25:02Z</dcterms:modified>
</cp:coreProperties>
</file>