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984AC34D-9D07-4477-B510-7B3FE6C1E8D9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E83662DF-EFC1-4177-852A-F6CD50533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Gusta</a:t>
            </a:r>
            <a:r>
              <a:rPr lang="en-US" dirty="0" smtClean="0"/>
              <a:t>/</a:t>
            </a:r>
            <a:r>
              <a:rPr lang="en-US" dirty="0" err="1" smtClean="0"/>
              <a:t>Gustan</a:t>
            </a:r>
            <a:r>
              <a:rPr lang="en-US" dirty="0" smtClean="0"/>
              <a:t> with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Grammática</a:t>
            </a:r>
            <a:r>
              <a:rPr lang="en-US" dirty="0" smtClean="0"/>
              <a:t>: </a:t>
            </a:r>
            <a:r>
              <a:rPr lang="en-US" smtClean="0"/>
              <a:t>Capítulo </a:t>
            </a:r>
            <a:r>
              <a:rPr lang="en-US" dirty="0" smtClean="0"/>
              <a:t>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GUSTAR: TO LIKE (TO be pleasing to)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To say you like a thing that’s singular, use </a:t>
            </a:r>
            <a:r>
              <a:rPr lang="en-US" sz="3500" dirty="0" err="1" smtClean="0"/>
              <a:t>gusta</a:t>
            </a:r>
            <a:r>
              <a:rPr lang="en-US" sz="3500" dirty="0" smtClean="0"/>
              <a:t>.  To say you like more than one thing, use </a:t>
            </a:r>
            <a:r>
              <a:rPr lang="en-US" sz="3500" dirty="0" err="1" smtClean="0"/>
              <a:t>gustan</a:t>
            </a:r>
            <a:r>
              <a:rPr lang="en-US" sz="3500" dirty="0" smtClean="0"/>
              <a:t>. </a:t>
            </a:r>
          </a:p>
          <a:p>
            <a:pPr lvl="1" algn="ctr"/>
            <a:r>
              <a:rPr lang="en-US" sz="3500" dirty="0" smtClean="0">
                <a:solidFill>
                  <a:srgbClr val="FF0000"/>
                </a:solidFill>
              </a:rPr>
              <a:t>¿Te </a:t>
            </a:r>
            <a:r>
              <a:rPr lang="en-US" sz="3500" dirty="0" err="1" smtClean="0">
                <a:solidFill>
                  <a:srgbClr val="FF0000"/>
                </a:solidFill>
              </a:rPr>
              <a:t>gust</a:t>
            </a:r>
            <a:r>
              <a:rPr lang="en-US" sz="3500" u="sng" dirty="0" err="1" smtClean="0">
                <a:solidFill>
                  <a:srgbClr val="FF0000"/>
                </a:solidFill>
              </a:rPr>
              <a:t>a</a:t>
            </a:r>
            <a:r>
              <a:rPr lang="en-US" sz="3500" dirty="0" smtClean="0">
                <a:solidFill>
                  <a:srgbClr val="FF0000"/>
                </a:solidFill>
              </a:rPr>
              <a:t> el </a:t>
            </a:r>
            <a:r>
              <a:rPr lang="en-US" sz="3500" u="sng" dirty="0" err="1" smtClean="0">
                <a:solidFill>
                  <a:srgbClr val="FF0000"/>
                </a:solidFill>
              </a:rPr>
              <a:t>helado</a:t>
            </a:r>
            <a:r>
              <a:rPr lang="en-US" sz="3500" dirty="0" smtClean="0">
                <a:solidFill>
                  <a:srgbClr val="FF0000"/>
                </a:solidFill>
              </a:rPr>
              <a:t>?	</a:t>
            </a:r>
          </a:p>
          <a:p>
            <a:pPr lvl="2" algn="ctr">
              <a:buNone/>
            </a:pPr>
            <a:r>
              <a:rPr lang="en-US" sz="3500" dirty="0" smtClean="0"/>
              <a:t>Do you like </a:t>
            </a:r>
            <a:r>
              <a:rPr lang="en-US" sz="3500" u="sng" dirty="0" smtClean="0"/>
              <a:t>ice cream</a:t>
            </a:r>
            <a:r>
              <a:rPr lang="en-US" sz="3500" dirty="0" smtClean="0"/>
              <a:t>?</a:t>
            </a:r>
          </a:p>
          <a:p>
            <a:pPr lvl="2" algn="ctr">
              <a:buNone/>
            </a:pPr>
            <a:endParaRPr lang="en-US" sz="3500" dirty="0" smtClean="0"/>
          </a:p>
          <a:p>
            <a:pPr lvl="1" algn="ctr"/>
            <a:r>
              <a:rPr lang="en-US" sz="3500" dirty="0" smtClean="0">
                <a:solidFill>
                  <a:srgbClr val="FF0000"/>
                </a:solidFill>
              </a:rPr>
              <a:t>Me </a:t>
            </a:r>
            <a:r>
              <a:rPr lang="en-US" sz="3500" dirty="0" err="1" smtClean="0">
                <a:solidFill>
                  <a:srgbClr val="FF0000"/>
                </a:solidFill>
              </a:rPr>
              <a:t>gust</a:t>
            </a:r>
            <a:r>
              <a:rPr lang="en-US" sz="3500" u="sng" dirty="0" err="1" smtClean="0">
                <a:solidFill>
                  <a:srgbClr val="FF0000"/>
                </a:solidFill>
              </a:rPr>
              <a:t>an</a:t>
            </a:r>
            <a:r>
              <a:rPr lang="en-US" sz="3500" dirty="0" smtClean="0">
                <a:solidFill>
                  <a:srgbClr val="FF0000"/>
                </a:solidFill>
              </a:rPr>
              <a:t> los </a:t>
            </a:r>
            <a:r>
              <a:rPr lang="en-US" sz="3500" u="sng" dirty="0" err="1" smtClean="0">
                <a:solidFill>
                  <a:srgbClr val="FF0000"/>
                </a:solidFill>
              </a:rPr>
              <a:t>deportes</a:t>
            </a:r>
            <a:r>
              <a:rPr lang="en-US" sz="3500" dirty="0" smtClean="0">
                <a:solidFill>
                  <a:srgbClr val="FF0000"/>
                </a:solidFill>
              </a:rPr>
              <a:t>.	  </a:t>
            </a:r>
          </a:p>
          <a:p>
            <a:pPr lvl="2" algn="ctr">
              <a:buNone/>
            </a:pPr>
            <a:r>
              <a:rPr lang="en-US" sz="3500" dirty="0" smtClean="0"/>
              <a:t>I like </a:t>
            </a:r>
            <a:r>
              <a:rPr lang="en-US" sz="3500" u="sng" dirty="0" smtClean="0"/>
              <a:t>sports</a:t>
            </a:r>
            <a:r>
              <a:rPr lang="en-US" sz="35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Before </a:t>
            </a:r>
            <a:r>
              <a:rPr lang="en-US" u="sng" dirty="0" err="1" smtClean="0"/>
              <a:t>gusta/gustan</a:t>
            </a:r>
            <a:r>
              <a:rPr lang="en-US" u="sng" dirty="0" smtClean="0"/>
              <a:t>, use these OBJECT pronouns: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gusta(n</a:t>
            </a:r>
            <a:r>
              <a:rPr lang="en-US" dirty="0" smtClean="0"/>
              <a:t>): I like…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gusta(n</a:t>
            </a:r>
            <a:r>
              <a:rPr lang="en-US" dirty="0" smtClean="0"/>
              <a:t>): You like…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gusta(n</a:t>
            </a:r>
            <a:r>
              <a:rPr lang="en-US" dirty="0" smtClean="0"/>
              <a:t>): He, She, It likes…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gusta(n</a:t>
            </a:r>
            <a:r>
              <a:rPr lang="en-US" dirty="0" smtClean="0"/>
              <a:t>): We like…</a:t>
            </a:r>
          </a:p>
          <a:p>
            <a:r>
              <a:rPr lang="en-US" dirty="0" smtClean="0"/>
              <a:t>Os </a:t>
            </a:r>
            <a:r>
              <a:rPr lang="en-US" dirty="0" err="1" smtClean="0"/>
              <a:t>gusta(n</a:t>
            </a:r>
            <a:r>
              <a:rPr lang="en-US" dirty="0" smtClean="0"/>
              <a:t>): You all like…(Spain)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gusta(n</a:t>
            </a:r>
            <a:r>
              <a:rPr lang="en-US" dirty="0" smtClean="0"/>
              <a:t>): They/You all like..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800600"/>
          <a:ext cx="4343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NOS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LES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LE and LES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“Le” and “Les” have more than one meaning.  “Le” can mean he, she, it, or you (</a:t>
            </a:r>
            <a:r>
              <a:rPr lang="en-US" sz="4000" dirty="0" err="1" smtClean="0"/>
              <a:t>usted</a:t>
            </a:r>
            <a:r>
              <a:rPr lang="en-US" sz="4000" dirty="0" smtClean="0"/>
              <a:t>).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Les can mean you (</a:t>
            </a:r>
            <a:r>
              <a:rPr lang="en-US" sz="4000" dirty="0" err="1" smtClean="0"/>
              <a:t>ustedes</a:t>
            </a:r>
            <a:r>
              <a:rPr lang="en-US" sz="4000" dirty="0" smtClean="0"/>
              <a:t>) or they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 PERSONAL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say who likes something, use the word </a:t>
            </a:r>
            <a:r>
              <a:rPr lang="en-US" sz="4000" b="1" u="sng" dirty="0" smtClean="0"/>
              <a:t>a</a:t>
            </a:r>
            <a:r>
              <a:rPr lang="en-US" sz="4000" dirty="0" smtClean="0"/>
              <a:t> before the name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 Lisa y a </a:t>
            </a:r>
            <a:r>
              <a:rPr lang="en-US" sz="4000" dirty="0" err="1" smtClean="0">
                <a:solidFill>
                  <a:srgbClr val="FF0000"/>
                </a:solidFill>
              </a:rPr>
              <a:t>Teo</a:t>
            </a:r>
            <a:r>
              <a:rPr lang="en-US" sz="4000" dirty="0" smtClean="0">
                <a:solidFill>
                  <a:srgbClr val="FF0000"/>
                </a:solidFill>
              </a:rPr>
              <a:t> les </a:t>
            </a:r>
            <a:r>
              <a:rPr lang="en-US" sz="4000" dirty="0" err="1" smtClean="0">
                <a:solidFill>
                  <a:srgbClr val="FF0000"/>
                </a:solidFill>
              </a:rPr>
              <a:t>gusta</a:t>
            </a:r>
            <a:r>
              <a:rPr lang="en-US" sz="4000" dirty="0" smtClean="0">
                <a:solidFill>
                  <a:srgbClr val="FF0000"/>
                </a:solidFill>
              </a:rPr>
              <a:t> la pizza.</a:t>
            </a:r>
          </a:p>
          <a:p>
            <a:pPr algn="ctr">
              <a:buNone/>
            </a:pPr>
            <a:r>
              <a:rPr lang="en-US" sz="4000" dirty="0" smtClean="0"/>
              <a:t>Lisa and </a:t>
            </a:r>
            <a:r>
              <a:rPr lang="en-US" sz="4000" dirty="0" err="1" smtClean="0"/>
              <a:t>Teo</a:t>
            </a:r>
            <a:r>
              <a:rPr lang="en-US" sz="4000" dirty="0" smtClean="0"/>
              <a:t> like pizza</a:t>
            </a:r>
            <a:r>
              <a:rPr lang="en-US" sz="4000" dirty="0" smtClean="0"/>
              <a:t>.</a:t>
            </a:r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Quién</a:t>
            </a:r>
            <a:r>
              <a:rPr lang="en-US" u="sng" dirty="0" smtClean="0"/>
              <a:t>  or </a:t>
            </a:r>
            <a:r>
              <a:rPr lang="en-US" u="sng" dirty="0" err="1" smtClean="0"/>
              <a:t>quiénes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Use </a:t>
            </a:r>
            <a:r>
              <a:rPr lang="en-US" sz="3500" b="1" u="sng" dirty="0" smtClean="0"/>
              <a:t>a </a:t>
            </a:r>
            <a:r>
              <a:rPr lang="en-US" sz="3500" b="1" u="sng" dirty="0" err="1" smtClean="0"/>
              <a:t>quién</a:t>
            </a:r>
            <a:r>
              <a:rPr lang="en-US" sz="3500" b="1" u="sng" dirty="0" smtClean="0"/>
              <a:t> </a:t>
            </a:r>
            <a:r>
              <a:rPr lang="en-US" sz="3500" dirty="0" smtClean="0"/>
              <a:t>or </a:t>
            </a:r>
            <a:r>
              <a:rPr lang="en-US" sz="3500" b="1" u="sng" dirty="0" smtClean="0"/>
              <a:t>a </a:t>
            </a:r>
            <a:r>
              <a:rPr lang="en-US" sz="3500" b="1" u="sng" dirty="0" err="1" smtClean="0"/>
              <a:t>quiénes</a:t>
            </a:r>
            <a:r>
              <a:rPr lang="en-US" sz="3500" b="1" u="sng" dirty="0" smtClean="0"/>
              <a:t> </a:t>
            </a:r>
            <a:r>
              <a:rPr lang="en-US" sz="3500" dirty="0" smtClean="0"/>
              <a:t>to ask who is being talked about. 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¿A </a:t>
            </a:r>
            <a:r>
              <a:rPr lang="en-US" sz="3500" dirty="0" err="1" smtClean="0">
                <a:solidFill>
                  <a:srgbClr val="FF0000"/>
                </a:solidFill>
              </a:rPr>
              <a:t>quien</a:t>
            </a:r>
            <a:r>
              <a:rPr lang="en-US" sz="3500" dirty="0" smtClean="0">
                <a:solidFill>
                  <a:srgbClr val="FF0000"/>
                </a:solidFill>
              </a:rPr>
              <a:t> le </a:t>
            </a:r>
            <a:r>
              <a:rPr lang="en-US" sz="3500" dirty="0" err="1" smtClean="0">
                <a:solidFill>
                  <a:srgbClr val="FF0000"/>
                </a:solidFill>
              </a:rPr>
              <a:t>gusta</a:t>
            </a:r>
            <a:r>
              <a:rPr lang="en-US" sz="3500" dirty="0" smtClean="0">
                <a:solidFill>
                  <a:srgbClr val="FF0000"/>
                </a:solidFill>
              </a:rPr>
              <a:t> la pizza?</a:t>
            </a:r>
          </a:p>
          <a:p>
            <a:pPr marL="0" indent="0" algn="ctr">
              <a:buNone/>
            </a:pPr>
            <a:r>
              <a:rPr lang="en-US" sz="3500" dirty="0" smtClean="0"/>
              <a:t>Who likes pizza?</a:t>
            </a:r>
          </a:p>
          <a:p>
            <a:pPr marL="0" indent="0" algn="ctr">
              <a:buNone/>
            </a:pPr>
            <a:endParaRPr lang="en-US" sz="3500" dirty="0" smtClean="0"/>
          </a:p>
          <a:p>
            <a:pPr marL="0" indent="0"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¿A </a:t>
            </a:r>
            <a:r>
              <a:rPr lang="en-US" sz="3500" dirty="0" err="1" smtClean="0">
                <a:solidFill>
                  <a:srgbClr val="FF0000"/>
                </a:solidFill>
              </a:rPr>
              <a:t>quienes</a:t>
            </a:r>
            <a:r>
              <a:rPr lang="en-US" sz="3500" dirty="0" smtClean="0">
                <a:solidFill>
                  <a:srgbClr val="FF0000"/>
                </a:solidFill>
              </a:rPr>
              <a:t> les </a:t>
            </a:r>
            <a:r>
              <a:rPr lang="en-US" sz="3500" dirty="0" err="1" smtClean="0">
                <a:solidFill>
                  <a:srgbClr val="FF0000"/>
                </a:solidFill>
              </a:rPr>
              <a:t>gusta</a:t>
            </a:r>
            <a:r>
              <a:rPr lang="en-US" sz="3500" dirty="0" smtClean="0">
                <a:solidFill>
                  <a:srgbClr val="FF0000"/>
                </a:solidFill>
              </a:rPr>
              <a:t> la pizza? </a:t>
            </a:r>
          </a:p>
          <a:p>
            <a:pPr marL="0" indent="0" algn="ctr">
              <a:buNone/>
            </a:pPr>
            <a:r>
              <a:rPr lang="en-US" sz="3500" dirty="0" smtClean="0"/>
              <a:t>Who likes pizza? </a:t>
            </a:r>
          </a:p>
          <a:p>
            <a:pPr marL="457200" lvl="1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3828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NEGATIVE STATEMENTS WITH GUSTAR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say what people do NOT like, put the word NO before the pronoun.</a:t>
            </a:r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No me </a:t>
            </a:r>
            <a:r>
              <a:rPr lang="en-US" sz="4000" dirty="0" err="1" smtClean="0">
                <a:solidFill>
                  <a:srgbClr val="FF0000"/>
                </a:solidFill>
              </a:rPr>
              <a:t>gusta</a:t>
            </a:r>
            <a:r>
              <a:rPr lang="en-US" sz="4000" dirty="0" smtClean="0">
                <a:solidFill>
                  <a:srgbClr val="FF0000"/>
                </a:solidFill>
              </a:rPr>
              <a:t> la </a:t>
            </a:r>
            <a:r>
              <a:rPr lang="en-US" sz="4000" dirty="0" err="1" smtClean="0">
                <a:solidFill>
                  <a:srgbClr val="FF0000"/>
                </a:solidFill>
              </a:rPr>
              <a:t>fruta</a:t>
            </a:r>
            <a:r>
              <a:rPr lang="en-US" sz="4000" dirty="0" smtClean="0">
                <a:solidFill>
                  <a:srgbClr val="FF0000"/>
                </a:solidFill>
              </a:rPr>
              <a:t>.  </a:t>
            </a:r>
          </a:p>
          <a:p>
            <a:pPr algn="ctr">
              <a:buNone/>
            </a:pPr>
            <a:r>
              <a:rPr lang="en-US" sz="4000" dirty="0" smtClean="0"/>
              <a:t>I do not like fruit.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ask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/>
              <a:t> use: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 </a:t>
            </a:r>
          </a:p>
          <a:p>
            <a:r>
              <a:rPr lang="en-US" dirty="0" smtClean="0"/>
              <a:t>To say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en-US" dirty="0" smtClean="0"/>
              <a:t> use: </a:t>
            </a:r>
            <a:r>
              <a:rPr lang="en-US" dirty="0" err="1" smtClean="0"/>
              <a:t>porque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EX.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¿</a:t>
            </a:r>
            <a:r>
              <a:rPr lang="en-US" u="sng" dirty="0" err="1" smtClean="0">
                <a:solidFill>
                  <a:srgbClr val="FF0000"/>
                </a:solidFill>
              </a:rPr>
              <a:t>Por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qué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-Me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interesantes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4422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198</TotalTime>
  <Words>289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Gusta/Gustan with NOUNS</vt:lpstr>
      <vt:lpstr>GUSTAR: TO LIKE (TO be pleasing to)</vt:lpstr>
      <vt:lpstr>Before gusta/gustan, use these OBJECT pronouns:</vt:lpstr>
      <vt:lpstr>LE and LES </vt:lpstr>
      <vt:lpstr>A PERSONAL</vt:lpstr>
      <vt:lpstr>Quién  or quiénes</vt:lpstr>
      <vt:lpstr>NEGATIVE STATEMENTS WITH GUSTAR</vt:lpstr>
      <vt:lpstr>TO ASK WHY?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Gusta/Gustan with NOUNS</dc:title>
  <dc:creator>Windows User</dc:creator>
  <cp:lastModifiedBy>Windows User</cp:lastModifiedBy>
  <cp:revision>10</cp:revision>
  <dcterms:created xsi:type="dcterms:W3CDTF">2014-11-11T21:57:39Z</dcterms:created>
  <dcterms:modified xsi:type="dcterms:W3CDTF">2016-11-28T16:15:45Z</dcterms:modified>
</cp:coreProperties>
</file>