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580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5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4459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28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5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884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392897-9AD6-49DC-B84A-78D83C56889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10EC67-9E4D-4B39-A119-718B33D089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82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 conjugation of Regular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“-</a:t>
            </a:r>
            <a:r>
              <a:rPr lang="en-US" dirty="0" err="1" smtClean="0"/>
              <a:t>er</a:t>
            </a:r>
            <a:r>
              <a:rPr lang="en-US" dirty="0" smtClean="0"/>
              <a:t>/-</a:t>
            </a:r>
            <a:r>
              <a:rPr lang="en-US" dirty="0" err="1" smtClean="0"/>
              <a:t>ir</a:t>
            </a:r>
            <a:r>
              <a:rPr lang="en-US" dirty="0" smtClean="0"/>
              <a:t>” verbs?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59833"/>
            <a:ext cx="10178322" cy="4860756"/>
          </a:xfrm>
        </p:spPr>
        <p:txBody>
          <a:bodyPr>
            <a:noAutofit/>
          </a:bodyPr>
          <a:lstStyle/>
          <a:p>
            <a:r>
              <a:rPr lang="en-US" sz="4000" dirty="0" smtClean="0"/>
              <a:t>An –</a:t>
            </a:r>
            <a:r>
              <a:rPr lang="en-US" sz="4000" dirty="0" err="1" smtClean="0"/>
              <a:t>er</a:t>
            </a:r>
            <a:r>
              <a:rPr lang="en-US" sz="4000" dirty="0" smtClean="0"/>
              <a:t> or –</a:t>
            </a:r>
            <a:r>
              <a:rPr lang="en-US" sz="4000" dirty="0" err="1" smtClean="0"/>
              <a:t>ir</a:t>
            </a:r>
            <a:r>
              <a:rPr lang="en-US" sz="4000" dirty="0" smtClean="0"/>
              <a:t> verb in Spanish are verbs that end in –</a:t>
            </a:r>
            <a:r>
              <a:rPr lang="en-US" sz="4000" dirty="0" err="1" smtClean="0"/>
              <a:t>er</a:t>
            </a:r>
            <a:r>
              <a:rPr lang="en-US" sz="4000" dirty="0" smtClean="0"/>
              <a:t> or –</a:t>
            </a:r>
            <a:r>
              <a:rPr lang="en-US" sz="4000" dirty="0" err="1" smtClean="0"/>
              <a:t>ir.</a:t>
            </a:r>
            <a:r>
              <a:rPr lang="en-US" sz="4000" dirty="0" smtClean="0"/>
              <a:t> 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000" dirty="0" err="1" smtClean="0"/>
              <a:t>Ejemplos</a:t>
            </a:r>
            <a:r>
              <a:rPr lang="en-US" sz="4000" dirty="0" smtClean="0"/>
              <a:t>: 			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Com</a:t>
            </a:r>
            <a:r>
              <a:rPr lang="en-US" sz="4000" u="sng" dirty="0" smtClean="0"/>
              <a:t>er</a:t>
            </a:r>
            <a:r>
              <a:rPr lang="en-US" sz="4000" dirty="0" smtClean="0"/>
              <a:t> (to eat)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Viv</a:t>
            </a:r>
            <a:r>
              <a:rPr lang="en-US" sz="4000" u="sng" dirty="0" err="1" smtClean="0"/>
              <a:t>ir</a:t>
            </a:r>
            <a:r>
              <a:rPr lang="en-US" sz="4000" dirty="0" smtClean="0"/>
              <a:t> (to live)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Beb</a:t>
            </a:r>
            <a:r>
              <a:rPr lang="en-US" sz="4000" u="sng" dirty="0" err="1" smtClean="0"/>
              <a:t>er</a:t>
            </a:r>
            <a:r>
              <a:rPr lang="en-US" sz="4000" dirty="0" smtClean="0"/>
              <a:t> (to drink)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44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verb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63" y="1718584"/>
            <a:ext cx="8037094" cy="4887422"/>
          </a:xfrm>
        </p:spPr>
      </p:pic>
    </p:spTree>
    <p:extLst>
      <p:ext uri="{BB962C8B-B14F-4D97-AF65-F5344CB8AC3E}">
        <p14:creationId xmlns:p14="http://schemas.microsoft.com/office/powerpoint/2010/main" val="1064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Conjugating –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07959"/>
            <a:ext cx="10178322" cy="4371634"/>
          </a:xfrm>
        </p:spPr>
        <p:txBody>
          <a:bodyPr>
            <a:noAutofit/>
          </a:bodyPr>
          <a:lstStyle/>
          <a:p>
            <a:r>
              <a:rPr lang="en-US" sz="4000" dirty="0" smtClean="0"/>
              <a:t>Steps to conjugate:  					</a:t>
            </a:r>
          </a:p>
          <a:p>
            <a:r>
              <a:rPr lang="en-US" sz="4000" dirty="0" smtClean="0"/>
              <a:t>1.) Drop the (</a:t>
            </a:r>
            <a:r>
              <a:rPr lang="en-US" sz="4000" dirty="0" err="1" smtClean="0"/>
              <a:t>ar</a:t>
            </a:r>
            <a:r>
              <a:rPr lang="en-US" sz="4000" dirty="0" smtClean="0"/>
              <a:t>, </a:t>
            </a:r>
            <a:r>
              <a:rPr lang="en-US" sz="4000" dirty="0" err="1" smtClean="0"/>
              <a:t>er</a:t>
            </a:r>
            <a:r>
              <a:rPr lang="en-US" sz="4000" dirty="0" smtClean="0"/>
              <a:t>, </a:t>
            </a:r>
            <a:r>
              <a:rPr lang="en-US" sz="4000" dirty="0" err="1" smtClean="0"/>
              <a:t>ir</a:t>
            </a:r>
            <a:r>
              <a:rPr lang="en-US" sz="4000" dirty="0" smtClean="0"/>
              <a:t> ---ending)				</a:t>
            </a:r>
          </a:p>
          <a:p>
            <a:r>
              <a:rPr lang="en-US" sz="4000" dirty="0" smtClean="0"/>
              <a:t>2.) Write the stem					</a:t>
            </a:r>
          </a:p>
          <a:p>
            <a:r>
              <a:rPr lang="en-US" sz="4000" dirty="0" smtClean="0"/>
              <a:t>3.) Add the corresponding ending that goes with the subject </a:t>
            </a:r>
          </a:p>
          <a:p>
            <a:pPr marL="457200" lvl="1" indent="0">
              <a:buNone/>
            </a:pPr>
            <a:r>
              <a:rPr lang="en-US" sz="4000" dirty="0" smtClean="0"/>
              <a:t>	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67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21220"/>
              </p:ext>
            </p:extLst>
          </p:nvPr>
        </p:nvGraphicFramePr>
        <p:xfrm>
          <a:off x="1203157" y="2711868"/>
          <a:ext cx="4908884" cy="3440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668">
                  <a:extLst>
                    <a:ext uri="{9D8B030D-6E8A-4147-A177-3AD203B41FA5}">
                      <a16:colId xmlns:a16="http://schemas.microsoft.com/office/drawing/2014/main" val="3293060453"/>
                    </a:ext>
                  </a:extLst>
                </a:gridCol>
                <a:gridCol w="2587216">
                  <a:extLst>
                    <a:ext uri="{9D8B030D-6E8A-4147-A177-3AD203B41FA5}">
                      <a16:colId xmlns:a16="http://schemas.microsoft.com/office/drawing/2014/main" val="2754390355"/>
                    </a:ext>
                  </a:extLst>
                </a:gridCol>
              </a:tblGrid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yo</a:t>
                      </a:r>
                    </a:p>
                    <a:p>
                      <a:pPr algn="ctr"/>
                      <a:r>
                        <a:rPr lang="es-US" sz="2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err="1" smtClean="0">
                          <a:solidFill>
                            <a:schemeClr val="tx1"/>
                          </a:solidFill>
                        </a:rPr>
                        <a:t>nostoros</a:t>
                      </a:r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/as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err="1" smtClean="0">
                          <a:solidFill>
                            <a:schemeClr val="tx1"/>
                          </a:solidFill>
                        </a:rPr>
                        <a:t>emos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99496"/>
                  </a:ext>
                </a:extLst>
              </a:tr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vosotros/as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err="1" smtClean="0">
                          <a:solidFill>
                            <a:schemeClr val="tx1"/>
                          </a:solidFill>
                        </a:rPr>
                        <a:t>eis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603101"/>
                  </a:ext>
                </a:extLst>
              </a:tr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el, ella,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</a:rPr>
                        <a:t> usted</a:t>
                      </a:r>
                    </a:p>
                    <a:p>
                      <a:endParaRPr lang="es-US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US" sz="3500" b="1" baseline="0" noProof="0" dirty="0" smtClean="0">
                          <a:solidFill>
                            <a:schemeClr val="tx1"/>
                          </a:solidFill>
                        </a:rPr>
                        <a:t>-e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ellos/as, ustedes</a:t>
                      </a:r>
                    </a:p>
                    <a:p>
                      <a:endParaRPr lang="es-US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-en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49862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947292"/>
              </p:ext>
            </p:extLst>
          </p:nvPr>
        </p:nvGraphicFramePr>
        <p:xfrm>
          <a:off x="6617368" y="2711868"/>
          <a:ext cx="4908884" cy="3440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668">
                  <a:extLst>
                    <a:ext uri="{9D8B030D-6E8A-4147-A177-3AD203B41FA5}">
                      <a16:colId xmlns:a16="http://schemas.microsoft.com/office/drawing/2014/main" val="3293060453"/>
                    </a:ext>
                  </a:extLst>
                </a:gridCol>
                <a:gridCol w="2587216">
                  <a:extLst>
                    <a:ext uri="{9D8B030D-6E8A-4147-A177-3AD203B41FA5}">
                      <a16:colId xmlns:a16="http://schemas.microsoft.com/office/drawing/2014/main" val="2754390355"/>
                    </a:ext>
                  </a:extLst>
                </a:gridCol>
              </a:tblGrid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yo</a:t>
                      </a:r>
                    </a:p>
                    <a:p>
                      <a:pPr algn="ctr"/>
                      <a:r>
                        <a:rPr lang="es-US" sz="2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err="1" smtClean="0">
                          <a:solidFill>
                            <a:schemeClr val="tx1"/>
                          </a:solidFill>
                        </a:rPr>
                        <a:t>nostoros</a:t>
                      </a:r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/as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err="1" smtClean="0">
                          <a:solidFill>
                            <a:schemeClr val="tx1"/>
                          </a:solidFill>
                        </a:rPr>
                        <a:t>imos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99496"/>
                  </a:ext>
                </a:extLst>
              </a:tr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vosotros/as</a:t>
                      </a: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3500" b="1" noProof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603101"/>
                  </a:ext>
                </a:extLst>
              </a:tr>
              <a:tr h="1133391"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el, ella,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</a:rPr>
                        <a:t> usted</a:t>
                      </a:r>
                    </a:p>
                    <a:p>
                      <a:endParaRPr lang="es-US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US" sz="3500" b="1" baseline="0" noProof="0" dirty="0" smtClean="0">
                          <a:solidFill>
                            <a:schemeClr val="tx1"/>
                          </a:solidFill>
                        </a:rPr>
                        <a:t>-e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b="1" noProof="0" dirty="0" smtClean="0">
                          <a:solidFill>
                            <a:schemeClr val="tx1"/>
                          </a:solidFill>
                        </a:rPr>
                        <a:t>ellos/as, ustedes</a:t>
                      </a:r>
                    </a:p>
                    <a:p>
                      <a:endParaRPr lang="es-US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US" sz="3500" b="1" noProof="0" dirty="0" smtClean="0">
                          <a:solidFill>
                            <a:schemeClr val="tx1"/>
                          </a:solidFill>
                        </a:rPr>
                        <a:t>-en </a:t>
                      </a:r>
                      <a:endParaRPr lang="es-US" sz="35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49862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14082"/>
              </p:ext>
            </p:extLst>
          </p:nvPr>
        </p:nvGraphicFramePr>
        <p:xfrm>
          <a:off x="1203158" y="719665"/>
          <a:ext cx="490888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883">
                  <a:extLst>
                    <a:ext uri="{9D8B030D-6E8A-4147-A177-3AD203B41FA5}">
                      <a16:colId xmlns:a16="http://schemas.microsoft.com/office/drawing/2014/main" val="1413274272"/>
                    </a:ext>
                  </a:extLst>
                </a:gridCol>
              </a:tblGrid>
              <a:tr h="1205387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Regular –</a:t>
                      </a:r>
                      <a:r>
                        <a:rPr lang="en-US" sz="4500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 endings </a:t>
                      </a:r>
                      <a:endParaRPr lang="en-US" sz="4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39614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57502"/>
              </p:ext>
            </p:extLst>
          </p:nvPr>
        </p:nvGraphicFramePr>
        <p:xfrm>
          <a:off x="6617369" y="719665"/>
          <a:ext cx="490888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883">
                  <a:extLst>
                    <a:ext uri="{9D8B030D-6E8A-4147-A177-3AD203B41FA5}">
                      <a16:colId xmlns:a16="http://schemas.microsoft.com/office/drawing/2014/main" val="1413274272"/>
                    </a:ext>
                  </a:extLst>
                </a:gridCol>
              </a:tblGrid>
              <a:tr h="1205387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Regular –</a:t>
                      </a:r>
                      <a:r>
                        <a:rPr lang="en-US" sz="4500" dirty="0" err="1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 endings </a:t>
                      </a:r>
                      <a:endParaRPr lang="en-US" sz="4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396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91" y="0"/>
            <a:ext cx="10178322" cy="1492132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904" y="746066"/>
            <a:ext cx="10323095" cy="514951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dirty="0" err="1"/>
              <a:t>Asistir</a:t>
            </a:r>
            <a:r>
              <a:rPr lang="en-US" dirty="0"/>
              <a:t>: to attend</a:t>
            </a:r>
          </a:p>
          <a:p>
            <a:pPr marL="457200" indent="-457200">
              <a:buAutoNum type="arabicParenR"/>
            </a:pPr>
            <a:r>
              <a:rPr lang="en-US" dirty="0" err="1"/>
              <a:t>D</a:t>
            </a:r>
            <a:r>
              <a:rPr lang="en-US" dirty="0" err="1" smtClean="0"/>
              <a:t>ecedir</a:t>
            </a:r>
            <a:r>
              <a:rPr lang="en-US" dirty="0" smtClean="0"/>
              <a:t>: to decide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Escribir</a:t>
            </a:r>
            <a:r>
              <a:rPr lang="en-US" dirty="0" smtClean="0"/>
              <a:t>: to write</a:t>
            </a:r>
          </a:p>
          <a:p>
            <a:pPr marL="457200" indent="-457200">
              <a:buAutoNum type="arabicParenR"/>
            </a:pPr>
            <a:r>
              <a:rPr lang="en-US" dirty="0" err="1"/>
              <a:t>Vivir</a:t>
            </a:r>
            <a:r>
              <a:rPr lang="en-US" dirty="0"/>
              <a:t>: to live</a:t>
            </a:r>
          </a:p>
          <a:p>
            <a:pPr marL="457200" indent="-457200">
              <a:buAutoNum type="arabicParenR"/>
            </a:pPr>
            <a:r>
              <a:rPr lang="en-US" dirty="0" err="1"/>
              <a:t>Abrir</a:t>
            </a:r>
            <a:r>
              <a:rPr lang="en-US" dirty="0"/>
              <a:t>: to </a:t>
            </a:r>
            <a:r>
              <a:rPr lang="en-US" dirty="0" smtClean="0"/>
              <a:t>open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Leer: to read</a:t>
            </a:r>
          </a:p>
          <a:p>
            <a:pPr marL="457200" indent="-457200">
              <a:buAutoNum type="arabicParenR"/>
            </a:pPr>
            <a:r>
              <a:rPr lang="en-US" dirty="0" smtClean="0"/>
              <a:t>Vender: to buy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Correr</a:t>
            </a:r>
            <a:r>
              <a:rPr lang="en-US" dirty="0" smtClean="0"/>
              <a:t>: to run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Beber</a:t>
            </a:r>
            <a:r>
              <a:rPr lang="en-US" dirty="0" smtClean="0"/>
              <a:t>: to drink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Comprender</a:t>
            </a:r>
            <a:r>
              <a:rPr lang="en-US" dirty="0" smtClean="0"/>
              <a:t>: to understand 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Aprender</a:t>
            </a:r>
            <a:r>
              <a:rPr lang="en-US" dirty="0" smtClean="0"/>
              <a:t>: to learn </a:t>
            </a:r>
          </a:p>
          <a:p>
            <a:pPr marL="457200" indent="-457200">
              <a:buAutoNum type="arabicParenR"/>
            </a:pPr>
            <a:r>
              <a:rPr lang="en-US" dirty="0" smtClean="0"/>
              <a:t>Vender: to sell </a:t>
            </a:r>
          </a:p>
          <a:p>
            <a:pPr marL="457200" indent="-457200">
              <a:buAutoNum type="arabicParenR"/>
            </a:pPr>
            <a:r>
              <a:rPr lang="en-US" dirty="0" smtClean="0"/>
              <a:t>Comer: to eat</a:t>
            </a:r>
          </a:p>
        </p:txBody>
      </p:sp>
    </p:spTree>
    <p:extLst>
      <p:ext uri="{BB962C8B-B14F-4D97-AF65-F5344CB8AC3E}">
        <p14:creationId xmlns:p14="http://schemas.microsoft.com/office/powerpoint/2010/main" val="1130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</TotalTime>
  <Words>162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Present tense conjugation of Regular er/ir verbs </vt:lpstr>
      <vt:lpstr>What are “-er/-ir” verbs? </vt:lpstr>
      <vt:lpstr>Parts of a verb</vt:lpstr>
      <vt:lpstr>Conjugating –er and –ir verbs</vt:lpstr>
      <vt:lpstr>PowerPoint Presentation</vt:lpstr>
      <vt:lpstr>Common er/ir verbs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conjugation of Regular er/ir verbs</dc:title>
  <dc:creator>Windows User</dc:creator>
  <cp:lastModifiedBy>Windows User</cp:lastModifiedBy>
  <cp:revision>9</cp:revision>
  <dcterms:created xsi:type="dcterms:W3CDTF">2019-03-19T23:14:55Z</dcterms:created>
  <dcterms:modified xsi:type="dcterms:W3CDTF">2019-03-19T23:37:11Z</dcterms:modified>
</cp:coreProperties>
</file>