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D1C3B5-BB8F-6E4E-849A-C6A49EB3E1E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B91DB81-637E-D443-B659-8B72D4E12C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qJ93x5PMMk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Numbers 1-31 and Writing 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qJ93x5PMMko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b="1" dirty="0" smtClean="0"/>
              <a:t>Numbers/</a:t>
            </a:r>
            <a:r>
              <a:rPr lang="en-US" sz="5000" b="1" dirty="0" err="1" smtClean="0"/>
              <a:t>N</a:t>
            </a:r>
            <a:r>
              <a:rPr lang="en-US" sz="5000" b="1" dirty="0" err="1" smtClean="0"/>
              <a:t>úmeros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83934"/>
            <a:ext cx="7556313" cy="4842229"/>
          </a:xfrm>
        </p:spPr>
        <p:txBody>
          <a:bodyPr>
            <a:noAutofit/>
          </a:bodyPr>
          <a:lstStyle/>
          <a:p>
            <a:r>
              <a:rPr lang="en-US" sz="2500" b="1" u="sng" dirty="0" smtClean="0">
                <a:solidFill>
                  <a:srgbClr val="0000FF"/>
                </a:solidFill>
              </a:rPr>
              <a:t>0</a:t>
            </a:r>
            <a:r>
              <a:rPr lang="en-US" sz="2500" b="1" u="sng" dirty="0" smtClean="0">
                <a:solidFill>
                  <a:srgbClr val="0000FF"/>
                </a:solidFill>
              </a:rPr>
              <a:t>-15 </a:t>
            </a:r>
            <a:r>
              <a:rPr lang="en-US" sz="2500" dirty="0" smtClean="0"/>
              <a:t>memorize</a:t>
            </a:r>
          </a:p>
          <a:p>
            <a:r>
              <a:rPr lang="en-US" sz="2500" b="1" u="sng" dirty="0" smtClean="0">
                <a:solidFill>
                  <a:srgbClr val="FF6600"/>
                </a:solidFill>
              </a:rPr>
              <a:t>10, 20, 30 </a:t>
            </a:r>
            <a:r>
              <a:rPr lang="en-US" sz="2500" b="1" u="sng" dirty="0" smtClean="0">
                <a:solidFill>
                  <a:srgbClr val="FF6600"/>
                </a:solidFill>
                <a:sym typeface="Wingdings"/>
              </a:rPr>
              <a:t>100 </a:t>
            </a:r>
            <a:r>
              <a:rPr lang="en-US" sz="2500" b="1" u="sng" dirty="0" smtClean="0">
                <a:solidFill>
                  <a:srgbClr val="FF6600"/>
                </a:solidFill>
              </a:rPr>
              <a:t> </a:t>
            </a:r>
            <a:r>
              <a:rPr lang="en-US" sz="2500" dirty="0" smtClean="0"/>
              <a:t>memorize (tens numbers)</a:t>
            </a:r>
          </a:p>
          <a:p>
            <a:r>
              <a:rPr lang="en-US" sz="2500" b="1" u="sng" dirty="0" smtClean="0">
                <a:solidFill>
                  <a:srgbClr val="008000"/>
                </a:solidFill>
              </a:rPr>
              <a:t>16-19, 21-29: </a:t>
            </a:r>
            <a:r>
              <a:rPr lang="en-US" sz="2500" dirty="0" smtClean="0"/>
              <a:t>may write as 1 word or two</a:t>
            </a:r>
          </a:p>
          <a:p>
            <a:pPr lvl="2"/>
            <a:r>
              <a:rPr lang="en-US" sz="2500" dirty="0" smtClean="0"/>
              <a:t>Ex:  </a:t>
            </a:r>
            <a:r>
              <a:rPr lang="en-US" sz="2500" dirty="0" err="1" smtClean="0"/>
              <a:t>veinte</a:t>
            </a:r>
            <a:r>
              <a:rPr lang="en-US" sz="2500" dirty="0" smtClean="0"/>
              <a:t> </a:t>
            </a:r>
            <a:r>
              <a:rPr lang="en-US" sz="2500" dirty="0" err="1" smtClean="0"/>
              <a:t>y</a:t>
            </a:r>
            <a:r>
              <a:rPr lang="en-US" sz="2500" dirty="0" smtClean="0"/>
              <a:t> </a:t>
            </a:r>
            <a:r>
              <a:rPr lang="en-US" sz="2500" dirty="0" err="1" smtClean="0"/>
              <a:t>seis</a:t>
            </a:r>
            <a:r>
              <a:rPr lang="en-US" sz="2500" dirty="0" smtClean="0"/>
              <a:t> (26)  	 (tens number “</a:t>
            </a:r>
            <a:r>
              <a:rPr lang="en-US" sz="2500" dirty="0" err="1" smtClean="0"/>
              <a:t>y</a:t>
            </a:r>
            <a:r>
              <a:rPr lang="en-US" sz="2500" dirty="0" smtClean="0"/>
              <a:t>” ones number)</a:t>
            </a:r>
          </a:p>
          <a:p>
            <a:pPr lvl="2"/>
            <a:r>
              <a:rPr lang="en-US" sz="2500" dirty="0" err="1" smtClean="0"/>
              <a:t>Veintis</a:t>
            </a:r>
            <a:r>
              <a:rPr lang="en-US" sz="2500" dirty="0" err="1" smtClean="0"/>
              <a:t>éis</a:t>
            </a:r>
            <a:r>
              <a:rPr lang="en-US" sz="2500" dirty="0" smtClean="0"/>
              <a:t> (26) 		(must remember accent marks) </a:t>
            </a:r>
          </a:p>
          <a:p>
            <a:pPr lvl="2">
              <a:buNone/>
            </a:pPr>
            <a:endParaRPr lang="en-US" sz="2500" dirty="0" smtClean="0"/>
          </a:p>
          <a:p>
            <a:pPr lvl="2"/>
            <a:r>
              <a:rPr lang="en-US" sz="2500" dirty="0" smtClean="0"/>
              <a:t>At </a:t>
            </a:r>
            <a:r>
              <a:rPr lang="en-US" sz="2500" b="1" u="sng" dirty="0" smtClean="0">
                <a:solidFill>
                  <a:srgbClr val="FF0000"/>
                </a:solidFill>
              </a:rPr>
              <a:t>31 and beyond </a:t>
            </a:r>
            <a:r>
              <a:rPr lang="en-US" sz="2500" dirty="0" smtClean="0"/>
              <a:t>you MUST WRITE IT THE THREE WORD WAY:</a:t>
            </a:r>
          </a:p>
          <a:p>
            <a:pPr lvl="5"/>
            <a:r>
              <a:rPr lang="en-US" sz="2500" dirty="0" smtClean="0"/>
              <a:t>Treinta </a:t>
            </a:r>
            <a:r>
              <a:rPr lang="en-US" sz="2500" dirty="0" err="1" smtClean="0"/>
              <a:t>y</a:t>
            </a:r>
            <a:r>
              <a:rPr lang="en-US" sz="2500" dirty="0" smtClean="0"/>
              <a:t> </a:t>
            </a:r>
            <a:r>
              <a:rPr lang="en-US" sz="2500" dirty="0" err="1" smtClean="0"/>
              <a:t>uno</a:t>
            </a:r>
            <a:r>
              <a:rPr lang="en-US" sz="2500" dirty="0" smtClean="0"/>
              <a:t>  (31)</a:t>
            </a:r>
            <a:endParaRPr lang="en-US" sz="25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for Phone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433859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Q1:  ¿</a:t>
            </a:r>
            <a:r>
              <a:rPr lang="en-US" sz="4000" dirty="0" err="1" smtClean="0">
                <a:solidFill>
                  <a:srgbClr val="FF0000"/>
                </a:solidFill>
              </a:rPr>
              <a:t>Cu</a:t>
            </a:r>
            <a:r>
              <a:rPr lang="en-US" sz="4000" dirty="0" err="1" smtClean="0">
                <a:solidFill>
                  <a:srgbClr val="FF0000"/>
                </a:solidFill>
              </a:rPr>
              <a:t>ál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teléfono</a:t>
            </a:r>
            <a:r>
              <a:rPr lang="en-US" sz="4000" dirty="0" smtClean="0">
                <a:solidFill>
                  <a:srgbClr val="FF0000"/>
                </a:solidFill>
              </a:rPr>
              <a:t>? </a:t>
            </a:r>
          </a:p>
          <a:p>
            <a:pPr>
              <a:buNone/>
            </a:pPr>
            <a:r>
              <a:rPr lang="en-US" sz="4000" dirty="0" smtClean="0"/>
              <a:t>		What is your phone number?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A1: Mi </a:t>
            </a:r>
            <a:r>
              <a:rPr lang="en-US" sz="4000" dirty="0" err="1" smtClean="0">
                <a:solidFill>
                  <a:srgbClr val="FF0000"/>
                </a:solidFill>
              </a:rPr>
              <a:t>telefono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es</a:t>
            </a:r>
            <a:r>
              <a:rPr lang="en-US" sz="4000" dirty="0" smtClean="0">
                <a:solidFill>
                  <a:srgbClr val="FF0000"/>
                </a:solidFill>
              </a:rPr>
              <a:t> 725-1201.</a:t>
            </a:r>
          </a:p>
          <a:p>
            <a:pPr>
              <a:buNone/>
            </a:pPr>
            <a:r>
              <a:rPr lang="en-US" sz="4000" dirty="0" smtClean="0"/>
              <a:t>		My phone number is 725-1201.</a:t>
            </a:r>
          </a:p>
          <a:p>
            <a:pPr>
              <a:buNone/>
            </a:pP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975" y="84686"/>
            <a:ext cx="3121025" cy="23346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b="1" dirty="0" smtClean="0"/>
              <a:t>Dates/</a:t>
            </a:r>
            <a:r>
              <a:rPr lang="en-US" sz="5000" b="1" dirty="0" err="1" smtClean="0"/>
              <a:t>Fechas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500" dirty="0" smtClean="0"/>
              <a:t>	*</a:t>
            </a:r>
            <a:r>
              <a:rPr lang="en-US" sz="2500" dirty="0" smtClean="0">
                <a:solidFill>
                  <a:srgbClr val="FF6600"/>
                </a:solidFill>
              </a:rPr>
              <a:t>Days of the week and months are NEVER capitalized  </a:t>
            </a:r>
            <a:r>
              <a:rPr lang="en-US" sz="2500" dirty="0" smtClean="0"/>
              <a:t>unless they are at the beginning of a sentence. </a:t>
            </a:r>
          </a:p>
          <a:p>
            <a:pPr lvl="1"/>
            <a:r>
              <a:rPr lang="en-US" sz="2500" dirty="0" smtClean="0"/>
              <a:t>Hoy </a:t>
            </a:r>
            <a:r>
              <a:rPr lang="en-US" sz="2500" dirty="0" err="1" smtClean="0"/>
              <a:t>es</a:t>
            </a:r>
            <a:r>
              <a:rPr lang="en-US" sz="2500" dirty="0" smtClean="0"/>
              <a:t> </a:t>
            </a:r>
            <a:r>
              <a:rPr lang="en-US" sz="2500" dirty="0" err="1" smtClean="0"/>
              <a:t>lunes</a:t>
            </a:r>
            <a:r>
              <a:rPr lang="en-US" sz="2500" dirty="0" smtClean="0"/>
              <a:t>. </a:t>
            </a:r>
          </a:p>
          <a:p>
            <a:pPr lvl="1"/>
            <a:r>
              <a:rPr lang="en-US" sz="2500" dirty="0" smtClean="0"/>
              <a:t>Es </a:t>
            </a:r>
            <a:r>
              <a:rPr lang="en-US" sz="2500" dirty="0" err="1" smtClean="0"/>
              <a:t>diciembre</a:t>
            </a:r>
            <a:r>
              <a:rPr lang="en-US" sz="2500" dirty="0" smtClean="0"/>
              <a:t>. </a:t>
            </a:r>
          </a:p>
          <a:p>
            <a:pPr lvl="1">
              <a:buNone/>
            </a:pPr>
            <a:endParaRPr lang="en-US" sz="2500" dirty="0" smtClean="0"/>
          </a:p>
          <a:p>
            <a:pPr lvl="1">
              <a:buNone/>
            </a:pPr>
            <a:r>
              <a:rPr lang="en-US" sz="2500" dirty="0" smtClean="0"/>
              <a:t>*The Spanish calendar runs from Monday-Sunday: </a:t>
            </a:r>
            <a:r>
              <a:rPr lang="en-US" sz="2500" dirty="0" err="1" smtClean="0">
                <a:solidFill>
                  <a:srgbClr val="FF0000"/>
                </a:solidFill>
              </a:rPr>
              <a:t>lunes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sym typeface="Wingdings"/>
              </a:rPr>
              <a:t>domingo</a:t>
            </a:r>
            <a:endParaRPr lang="en-US" sz="2500" dirty="0" smtClean="0">
              <a:solidFill>
                <a:srgbClr val="FF0000"/>
              </a:solidFill>
              <a:sym typeface="Wingdings"/>
            </a:endParaRPr>
          </a:p>
          <a:p>
            <a:pPr lvl="1">
              <a:buNone/>
            </a:pPr>
            <a:endParaRPr lang="en-US" sz="2500" dirty="0" smtClean="0">
              <a:sym typeface="Wingdings"/>
            </a:endParaRPr>
          </a:p>
          <a:p>
            <a:pPr lvl="1">
              <a:buNone/>
            </a:pPr>
            <a:r>
              <a:rPr lang="en-US" sz="2500" dirty="0" smtClean="0">
                <a:sym typeface="Wingdings"/>
              </a:rPr>
              <a:t>*</a:t>
            </a:r>
            <a:r>
              <a:rPr lang="en-US" sz="2500" dirty="0" smtClean="0">
                <a:solidFill>
                  <a:srgbClr val="0000FF"/>
                </a:solidFill>
                <a:sym typeface="Wingdings"/>
              </a:rPr>
              <a:t>Dates are written the opposite of English: </a:t>
            </a:r>
          </a:p>
          <a:p>
            <a:pPr lvl="1">
              <a:buNone/>
            </a:pPr>
            <a:r>
              <a:rPr lang="en-US" sz="2500" dirty="0" smtClean="0">
                <a:sym typeface="Wingdings"/>
              </a:rPr>
              <a:t>10/17 (US) ----October 17</a:t>
            </a:r>
            <a:r>
              <a:rPr lang="en-US" sz="2500" baseline="30000" dirty="0" smtClean="0">
                <a:sym typeface="Wingdings"/>
              </a:rPr>
              <a:t>th</a:t>
            </a:r>
            <a:endParaRPr lang="en-US" sz="2500" dirty="0" smtClean="0">
              <a:sym typeface="Wingdings"/>
            </a:endParaRPr>
          </a:p>
          <a:p>
            <a:pPr lvl="1">
              <a:buNone/>
            </a:pPr>
            <a:r>
              <a:rPr lang="en-US" sz="2500" dirty="0" smtClean="0">
                <a:sym typeface="Wingdings"/>
              </a:rPr>
              <a:t>17/10 (US) ----el </a:t>
            </a:r>
            <a:r>
              <a:rPr lang="en-US" sz="2500" dirty="0" err="1" smtClean="0">
                <a:sym typeface="Wingdings"/>
              </a:rPr>
              <a:t>diez</a:t>
            </a:r>
            <a:r>
              <a:rPr lang="en-US" sz="2500" dirty="0" smtClean="0">
                <a:sym typeface="Wingdings"/>
              </a:rPr>
              <a:t> </a:t>
            </a:r>
            <a:r>
              <a:rPr lang="en-US" sz="2500" dirty="0" err="1" smtClean="0">
                <a:sym typeface="Wingdings"/>
              </a:rPr>
              <a:t>y</a:t>
            </a:r>
            <a:r>
              <a:rPr lang="en-US" sz="2500" dirty="0" smtClean="0">
                <a:sym typeface="Wingdings"/>
              </a:rPr>
              <a:t> </a:t>
            </a:r>
            <a:r>
              <a:rPr lang="en-US" sz="2500" dirty="0" err="1" smtClean="0">
                <a:sym typeface="Wingdings"/>
              </a:rPr>
              <a:t>siete</a:t>
            </a:r>
            <a:r>
              <a:rPr lang="en-US" sz="2500" dirty="0" smtClean="0">
                <a:sym typeface="Wingdings"/>
              </a:rPr>
              <a:t> de </a:t>
            </a:r>
            <a:r>
              <a:rPr lang="en-US" sz="2500" dirty="0" err="1" smtClean="0">
                <a:sym typeface="Wingdings"/>
              </a:rPr>
              <a:t>octubre</a:t>
            </a:r>
            <a:endParaRPr lang="en-US" sz="2500" dirty="0" smtClean="0">
              <a:sym typeface="Wingdings"/>
            </a:endParaRPr>
          </a:p>
          <a:p>
            <a:pPr lvl="1">
              <a:buNone/>
            </a:pPr>
            <a:endParaRPr lang="en-US" dirty="0" smtClean="0">
              <a:sym typeface="Wingdings"/>
            </a:endParaRP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Practice/</a:t>
            </a:r>
            <a:r>
              <a:rPr lang="en-US" dirty="0" err="1" smtClean="0"/>
              <a:t>Practica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66768"/>
            <a:ext cx="8267618" cy="4759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 smtClean="0"/>
              <a:t>Practice turning the following English dates into Spanish.</a:t>
            </a:r>
          </a:p>
          <a:p>
            <a:pPr>
              <a:buNone/>
            </a:pPr>
            <a:r>
              <a:rPr lang="en-US" sz="3000" dirty="0" smtClean="0"/>
              <a:t>	Ex: </a:t>
            </a:r>
            <a:r>
              <a:rPr lang="en-US" sz="3000" dirty="0" smtClean="0">
                <a:solidFill>
                  <a:srgbClr val="0000FF"/>
                </a:solidFill>
              </a:rPr>
              <a:t>8</a:t>
            </a:r>
            <a:r>
              <a:rPr lang="en-US" sz="3000" dirty="0" smtClean="0"/>
              <a:t>/</a:t>
            </a:r>
            <a:r>
              <a:rPr lang="en-US" sz="3000" dirty="0" smtClean="0">
                <a:solidFill>
                  <a:srgbClr val="FF6600"/>
                </a:solidFill>
              </a:rPr>
              <a:t>17</a:t>
            </a:r>
            <a:r>
              <a:rPr lang="en-US" sz="3000" dirty="0" smtClean="0"/>
              <a:t>:  </a:t>
            </a:r>
            <a:r>
              <a:rPr lang="en-US" sz="3000" u="sng" dirty="0" smtClean="0"/>
              <a:t>17/8---Es el </a:t>
            </a:r>
            <a:r>
              <a:rPr lang="en-US" sz="3000" u="sng" dirty="0" err="1" smtClean="0">
                <a:solidFill>
                  <a:srgbClr val="FF6600"/>
                </a:solidFill>
              </a:rPr>
              <a:t>diez</a:t>
            </a:r>
            <a:r>
              <a:rPr lang="en-US" sz="3000" u="sng" dirty="0" smtClean="0">
                <a:solidFill>
                  <a:srgbClr val="FF6600"/>
                </a:solidFill>
              </a:rPr>
              <a:t> </a:t>
            </a:r>
            <a:r>
              <a:rPr lang="en-US" sz="3000" u="sng" dirty="0" err="1" smtClean="0">
                <a:solidFill>
                  <a:srgbClr val="FF6600"/>
                </a:solidFill>
              </a:rPr>
              <a:t>y</a:t>
            </a:r>
            <a:r>
              <a:rPr lang="en-US" sz="3000" u="sng" dirty="0" smtClean="0">
                <a:solidFill>
                  <a:srgbClr val="FF6600"/>
                </a:solidFill>
              </a:rPr>
              <a:t> </a:t>
            </a:r>
            <a:r>
              <a:rPr lang="en-US" sz="3000" u="sng" dirty="0" err="1" smtClean="0">
                <a:solidFill>
                  <a:srgbClr val="FF6600"/>
                </a:solidFill>
              </a:rPr>
              <a:t>siete</a:t>
            </a:r>
            <a:r>
              <a:rPr lang="en-US" sz="3000" u="sng" dirty="0" smtClean="0">
                <a:solidFill>
                  <a:srgbClr val="FF6600"/>
                </a:solidFill>
              </a:rPr>
              <a:t> </a:t>
            </a:r>
            <a:r>
              <a:rPr lang="en-US" sz="3000" u="sng" dirty="0" smtClean="0"/>
              <a:t>de </a:t>
            </a:r>
            <a:r>
              <a:rPr lang="en-US" sz="3000" u="sng" dirty="0" err="1" smtClean="0">
                <a:solidFill>
                  <a:srgbClr val="0000FF"/>
                </a:solidFill>
              </a:rPr>
              <a:t>agosto</a:t>
            </a:r>
            <a:r>
              <a:rPr lang="en-US" sz="3000" u="sng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12/24 __________________________________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3/13___________________________________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5/5____________________________________</a:t>
            </a:r>
            <a:endParaRPr lang="en-US" sz="3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28</TotalTime>
  <Words>265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Numbers 1-31 and Writing Dates</vt:lpstr>
      <vt:lpstr>Numbers/Números</vt:lpstr>
      <vt:lpstr>Asking for Phone Numbers</vt:lpstr>
      <vt:lpstr>Dates/Fechas</vt:lpstr>
      <vt:lpstr>Practice/Practica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1-31 and Writing Dates</dc:title>
  <dc:creator>Owner</dc:creator>
  <cp:lastModifiedBy>Owner</cp:lastModifiedBy>
  <cp:revision>7</cp:revision>
  <dcterms:created xsi:type="dcterms:W3CDTF">2017-10-17T01:11:07Z</dcterms:created>
  <dcterms:modified xsi:type="dcterms:W3CDTF">2017-10-17T01:40:01Z</dcterms:modified>
</cp:coreProperties>
</file>