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04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6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03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1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38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9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9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0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03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17594A-AC83-443B-A6E3-F3E8D82FFB1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04F5A1-D3F4-4463-8D22-2323CF40A4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45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Preposition “de”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3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– can translate  to “OF” or “FROM”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83854" cy="402336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1. “de” can be used to show possession or relationship</a:t>
            </a:r>
          </a:p>
          <a:p>
            <a:r>
              <a:rPr lang="en-US" sz="4000" u="sng" dirty="0" err="1" smtClean="0">
                <a:solidFill>
                  <a:srgbClr val="FF0000"/>
                </a:solidFill>
              </a:rPr>
              <a:t>Ejemplos</a:t>
            </a:r>
            <a:r>
              <a:rPr lang="en-US" sz="4000" u="sng" dirty="0" smtClean="0">
                <a:solidFill>
                  <a:srgbClr val="FF0000"/>
                </a:solidFill>
              </a:rPr>
              <a:t>:</a:t>
            </a:r>
            <a:endParaRPr lang="en-US" sz="40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err="1" smtClean="0"/>
              <a:t>Es</a:t>
            </a:r>
            <a:r>
              <a:rPr lang="en-US" sz="4000" dirty="0" smtClean="0"/>
              <a:t> el </a:t>
            </a:r>
            <a:r>
              <a:rPr lang="en-US" sz="4000" u="sng" dirty="0" err="1" smtClean="0"/>
              <a:t>carro</a:t>
            </a:r>
            <a:r>
              <a:rPr lang="en-US" sz="4000" u="sng" dirty="0" smtClean="0"/>
              <a:t> de Ernesto</a:t>
            </a:r>
            <a:r>
              <a:rPr lang="en-US" sz="4000" dirty="0" smtClean="0"/>
              <a:t>.  	 It’s </a:t>
            </a:r>
            <a:r>
              <a:rPr lang="en-US" sz="4000" u="sng" dirty="0" smtClean="0"/>
              <a:t>Ernesto’s car. </a:t>
            </a:r>
          </a:p>
          <a:p>
            <a:pPr marL="0" indent="0">
              <a:buNone/>
            </a:pPr>
            <a:r>
              <a:rPr lang="en-US" sz="4000" dirty="0" smtClean="0"/>
              <a:t>Son </a:t>
            </a:r>
            <a:r>
              <a:rPr lang="en-US" sz="4000" u="sng" dirty="0" err="1" smtClean="0"/>
              <a:t>los</a:t>
            </a:r>
            <a:r>
              <a:rPr lang="en-US" sz="4000" u="sng" dirty="0" smtClean="0"/>
              <a:t> amigos de Julia</a:t>
            </a:r>
            <a:r>
              <a:rPr lang="en-US" sz="4000" dirty="0" smtClean="0"/>
              <a:t>.	 They are </a:t>
            </a:r>
            <a:r>
              <a:rPr lang="en-US" sz="4000" u="sng" dirty="0" smtClean="0"/>
              <a:t>friends of Julia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		(They are </a:t>
            </a:r>
            <a:r>
              <a:rPr lang="en-US" sz="4000" u="sng" dirty="0" smtClean="0"/>
              <a:t>Julia’s friends</a:t>
            </a:r>
            <a:r>
              <a:rPr lang="en-US" sz="4000" dirty="0" smtClean="0"/>
              <a:t>.)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7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79418"/>
            <a:ext cx="10966981" cy="472994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2. “de” can be used to indicate what TYPE OF THING you’re describing</a:t>
            </a:r>
            <a:endParaRPr lang="en-US" sz="4000" dirty="0" smtClean="0"/>
          </a:p>
          <a:p>
            <a:r>
              <a:rPr lang="en-US" sz="4000" b="1" u="sng" dirty="0" err="1" smtClean="0">
                <a:solidFill>
                  <a:srgbClr val="FF0000"/>
                </a:solidFill>
              </a:rPr>
              <a:t>Ejemplos</a:t>
            </a:r>
            <a:r>
              <a:rPr lang="en-US" sz="4000" b="1" u="sng" dirty="0" smtClean="0">
                <a:solidFill>
                  <a:srgbClr val="FF0000"/>
                </a:solidFill>
              </a:rPr>
              <a:t>:</a:t>
            </a:r>
            <a:endParaRPr lang="en-US" sz="4000" b="1" u="sng" dirty="0">
              <a:solidFill>
                <a:srgbClr val="FF0000"/>
              </a:solidFill>
            </a:endParaRPr>
          </a:p>
          <a:p>
            <a:r>
              <a:rPr lang="en-US" sz="4000" dirty="0" smtClean="0"/>
              <a:t>Los </a:t>
            </a:r>
            <a:r>
              <a:rPr lang="en-US" sz="4000" dirty="0" err="1" smtClean="0"/>
              <a:t>libros</a:t>
            </a:r>
            <a:r>
              <a:rPr lang="en-US" sz="4000" dirty="0" smtClean="0"/>
              <a:t> </a:t>
            </a:r>
            <a:r>
              <a:rPr lang="en-US" sz="4000" u="sng" dirty="0" smtClean="0"/>
              <a:t>de</a:t>
            </a:r>
            <a:r>
              <a:rPr lang="en-US" sz="4000" dirty="0" smtClean="0"/>
              <a:t> </a:t>
            </a:r>
            <a:r>
              <a:rPr lang="en-US" sz="4000" dirty="0" err="1" smtClean="0"/>
              <a:t>aventura</a:t>
            </a:r>
            <a:r>
              <a:rPr lang="en-US" sz="4000" dirty="0" smtClean="0"/>
              <a:t>:    Books </a:t>
            </a:r>
            <a:r>
              <a:rPr lang="en-US" sz="4000" u="sng" dirty="0" smtClean="0"/>
              <a:t>of</a:t>
            </a:r>
            <a:r>
              <a:rPr lang="en-US" sz="4000" dirty="0" smtClean="0"/>
              <a:t> adventure (adventure books)</a:t>
            </a:r>
          </a:p>
          <a:p>
            <a:r>
              <a:rPr lang="en-US" sz="4000" dirty="0" smtClean="0"/>
              <a:t>Las </a:t>
            </a:r>
            <a:r>
              <a:rPr lang="en-US" sz="4000" dirty="0" err="1" smtClean="0"/>
              <a:t>películas</a:t>
            </a:r>
            <a:r>
              <a:rPr lang="en-US" sz="4000" dirty="0" smtClean="0"/>
              <a:t> </a:t>
            </a:r>
            <a:r>
              <a:rPr lang="en-US" sz="4000" u="sng" dirty="0" smtClean="0"/>
              <a:t>de</a:t>
            </a:r>
            <a:r>
              <a:rPr lang="en-US" sz="4000" dirty="0" smtClean="0"/>
              <a:t> </a:t>
            </a:r>
            <a:r>
              <a:rPr lang="en-US" sz="4000" dirty="0" err="1" smtClean="0"/>
              <a:t>misterio</a:t>
            </a:r>
            <a:r>
              <a:rPr lang="en-US" sz="4000" dirty="0" smtClean="0"/>
              <a:t>:  Movies </a:t>
            </a:r>
            <a:r>
              <a:rPr lang="en-US" sz="4000" u="sng" dirty="0" smtClean="0"/>
              <a:t>of </a:t>
            </a:r>
            <a:r>
              <a:rPr lang="en-US" sz="4000" dirty="0" smtClean="0"/>
              <a:t>mystery (mystery movies)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361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05345"/>
            <a:ext cx="9720073" cy="510401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3.  The word “de” is also used to say where someone is from</a:t>
            </a:r>
            <a:endParaRPr lang="en-US" sz="4000" dirty="0">
              <a:solidFill>
                <a:srgbClr val="0070C0"/>
              </a:solidFill>
            </a:endParaRPr>
          </a:p>
          <a:p>
            <a:r>
              <a:rPr lang="en-US" sz="4000" dirty="0" err="1" smtClean="0">
                <a:solidFill>
                  <a:srgbClr val="FF0000"/>
                </a:solidFill>
              </a:rPr>
              <a:t>Ejemplo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 smtClean="0"/>
              <a:t>Soy </a:t>
            </a:r>
            <a:r>
              <a:rPr lang="en-US" sz="4000" u="sng" dirty="0" smtClean="0"/>
              <a:t>de</a:t>
            </a:r>
            <a:r>
              <a:rPr lang="en-US" sz="4000" dirty="0" smtClean="0"/>
              <a:t> Warren.      I am </a:t>
            </a:r>
            <a:r>
              <a:rPr lang="en-US" sz="4000" u="sng" dirty="0" smtClean="0"/>
              <a:t>from</a:t>
            </a:r>
            <a:r>
              <a:rPr lang="en-US" sz="4000" dirty="0" smtClean="0"/>
              <a:t> Warren.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470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48145"/>
            <a:ext cx="10509781" cy="556121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4. The preposition “de” followed by  “el” makes the contraction “del”. </a:t>
            </a:r>
            <a:endParaRPr lang="en-US" sz="4000" dirty="0">
              <a:solidFill>
                <a:srgbClr val="0070C0"/>
              </a:solidFill>
            </a:endParaRPr>
          </a:p>
          <a:p>
            <a:pPr algn="ctr"/>
            <a:r>
              <a:rPr lang="en-US" sz="4000" b="1" dirty="0">
                <a:solidFill>
                  <a:srgbClr val="0070C0"/>
                </a:solidFill>
              </a:rPr>
              <a:t>d</a:t>
            </a:r>
            <a:r>
              <a:rPr lang="en-US" sz="4000" b="1" dirty="0" smtClean="0">
                <a:solidFill>
                  <a:srgbClr val="0070C0"/>
                </a:solidFill>
              </a:rPr>
              <a:t>e + el = del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(of the/from the)</a:t>
            </a:r>
            <a:endParaRPr lang="en-US" sz="4000" dirty="0">
              <a:solidFill>
                <a:srgbClr val="0070C0"/>
              </a:solidFill>
            </a:endParaRPr>
          </a:p>
          <a:p>
            <a:r>
              <a:rPr lang="en-US" sz="4000" dirty="0" err="1" smtClean="0"/>
              <a:t>Ejemplos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libro</a:t>
            </a:r>
            <a:r>
              <a:rPr lang="en-US" sz="4000" dirty="0" smtClean="0"/>
              <a:t> </a:t>
            </a:r>
            <a:r>
              <a:rPr lang="en-US" sz="4000" u="sng" dirty="0" smtClean="0"/>
              <a:t>del</a:t>
            </a:r>
            <a:r>
              <a:rPr lang="en-US" sz="4000" dirty="0" smtClean="0"/>
              <a:t> professor		</a:t>
            </a:r>
            <a:r>
              <a:rPr lang="en-US" sz="4000" u="sng" dirty="0" smtClean="0"/>
              <a:t>The professo</a:t>
            </a:r>
            <a:r>
              <a:rPr lang="en-US" sz="4000" dirty="0" smtClean="0"/>
              <a:t>r’s book</a:t>
            </a:r>
          </a:p>
          <a:p>
            <a:r>
              <a:rPr lang="en-US" sz="4000" dirty="0" smtClean="0"/>
              <a:t>El </a:t>
            </a:r>
            <a:r>
              <a:rPr lang="en-US" sz="4000" dirty="0" err="1" smtClean="0"/>
              <a:t>carro</a:t>
            </a:r>
            <a:r>
              <a:rPr lang="en-US" sz="4000" dirty="0" smtClean="0"/>
              <a:t> del </a:t>
            </a:r>
            <a:r>
              <a:rPr lang="en-US" sz="4000" dirty="0" err="1" smtClean="0"/>
              <a:t>chico</a:t>
            </a:r>
            <a:r>
              <a:rPr lang="en-US" sz="4000" dirty="0" smtClean="0"/>
              <a:t>			</a:t>
            </a:r>
            <a:r>
              <a:rPr lang="en-US" sz="4000" u="sng" dirty="0" smtClean="0"/>
              <a:t>The boy</a:t>
            </a:r>
            <a:r>
              <a:rPr lang="en-US" sz="4000" dirty="0" smtClean="0"/>
              <a:t>’s car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5022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144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The Preposition “de”</vt:lpstr>
      <vt:lpstr>De – can translate  to “OF” or “FROM” </vt:lpstr>
      <vt:lpstr>PowerPoint Presentation</vt:lpstr>
      <vt:lpstr>PowerPoint Presentation</vt:lpstr>
      <vt:lpstr>PowerPoint Presentation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Preposition “de”</dc:title>
  <dc:creator>Windows User</dc:creator>
  <cp:lastModifiedBy>Windows User</cp:lastModifiedBy>
  <cp:revision>4</cp:revision>
  <dcterms:created xsi:type="dcterms:W3CDTF">2018-12-12T15:48:24Z</dcterms:created>
  <dcterms:modified xsi:type="dcterms:W3CDTF">2018-12-12T16:01:41Z</dcterms:modified>
</cp:coreProperties>
</file>