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398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0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3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8703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28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990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5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12497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9B482E8-6E0E-1B4F-B1FD-C69DB9E858D9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404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353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BELLWORK: SEMESTER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MARCELLA – 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, el </a:t>
            </a:r>
            <a:r>
              <a:rPr lang="en-US" dirty="0" err="1" smtClean="0"/>
              <a:t>veinte</a:t>
            </a:r>
            <a:r>
              <a:rPr lang="en-US" dirty="0" smtClean="0"/>
              <a:t> y </a:t>
            </a:r>
            <a:r>
              <a:rPr lang="en-US" dirty="0" err="1" smtClean="0"/>
              <a:t>seis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874517"/>
            <a:ext cx="10264047" cy="40050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Fill in the correct conjugation of IR in the following sentences.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Yo</a:t>
            </a:r>
            <a:r>
              <a:rPr lang="en-US" sz="3000" dirty="0" smtClean="0"/>
              <a:t> ___________ al </a:t>
            </a:r>
            <a:r>
              <a:rPr lang="en-US" sz="3000" dirty="0" err="1" smtClean="0"/>
              <a:t>supermercado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Ella _____________ </a:t>
            </a:r>
            <a:r>
              <a:rPr lang="en-US" sz="3000" dirty="0" err="1" smtClean="0"/>
              <a:t>jugar</a:t>
            </a:r>
            <a:r>
              <a:rPr lang="en-US" sz="3000" dirty="0" smtClean="0"/>
              <a:t> al </a:t>
            </a:r>
            <a:r>
              <a:rPr lang="en-US" sz="3000" dirty="0" err="1" smtClean="0"/>
              <a:t>tenis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Mis</a:t>
            </a:r>
            <a:r>
              <a:rPr lang="en-US" sz="3000" dirty="0" smtClean="0"/>
              <a:t> amigos y </a:t>
            </a:r>
            <a:r>
              <a:rPr lang="en-US" sz="3000" dirty="0" err="1" smtClean="0"/>
              <a:t>yo</a:t>
            </a:r>
            <a:r>
              <a:rPr lang="en-US" sz="3000" dirty="0" smtClean="0"/>
              <a:t> ____________ al </a:t>
            </a:r>
            <a:r>
              <a:rPr lang="en-US" sz="3000" dirty="0" err="1" smtClean="0"/>
              <a:t>parque</a:t>
            </a:r>
            <a:r>
              <a:rPr lang="en-US" sz="3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Ellos</a:t>
            </a:r>
            <a:r>
              <a:rPr lang="en-US" sz="3000" dirty="0" smtClean="0"/>
              <a:t> __________ a la playa.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Nosotros</a:t>
            </a:r>
            <a:r>
              <a:rPr lang="en-US" sz="3000" dirty="0" smtClean="0"/>
              <a:t> _________ al </a:t>
            </a:r>
            <a:r>
              <a:rPr lang="en-US" sz="3000" dirty="0" err="1" smtClean="0"/>
              <a:t>colegio</a:t>
            </a:r>
            <a:r>
              <a:rPr lang="en-US" sz="3000" dirty="0" smtClean="0"/>
              <a:t>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287185"/>
              </p:ext>
            </p:extLst>
          </p:nvPr>
        </p:nvGraphicFramePr>
        <p:xfrm>
          <a:off x="8952918" y="1969626"/>
          <a:ext cx="2095382" cy="115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91">
                  <a:extLst>
                    <a:ext uri="{9D8B030D-6E8A-4147-A177-3AD203B41FA5}">
                      <a16:colId xmlns:a16="http://schemas.microsoft.com/office/drawing/2014/main" val="4004469016"/>
                    </a:ext>
                  </a:extLst>
                </a:gridCol>
                <a:gridCol w="1047691">
                  <a:extLst>
                    <a:ext uri="{9D8B030D-6E8A-4147-A177-3AD203B41FA5}">
                      <a16:colId xmlns:a16="http://schemas.microsoft.com/office/drawing/2014/main" val="148963235"/>
                    </a:ext>
                  </a:extLst>
                </a:gridCol>
              </a:tblGrid>
              <a:tr h="3849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Vamos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877619"/>
                  </a:ext>
                </a:extLst>
              </a:tr>
              <a:tr h="384950">
                <a:tc>
                  <a:txBody>
                    <a:bodyPr/>
                    <a:lstStyle/>
                    <a:p>
                      <a:r>
                        <a:rPr lang="en-US" dirty="0" smtClean="0"/>
                        <a:t>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216585"/>
                  </a:ext>
                </a:extLst>
              </a:tr>
              <a:tr h="3849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4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1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veintiocho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423" y="1345721"/>
            <a:ext cx="10377577" cy="4533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Translate the following TENER sentences into English.  Use the idioms we have already went over with your flip book. </a:t>
            </a:r>
            <a:endParaRPr lang="en-US" sz="3000" dirty="0"/>
          </a:p>
          <a:p>
            <a:pPr marL="457200" indent="-457200">
              <a:buAutoNum type="arabicPeriod"/>
            </a:pPr>
            <a:r>
              <a:rPr lang="en-US" sz="3000" dirty="0" smtClean="0"/>
              <a:t>Ella </a:t>
            </a:r>
            <a:r>
              <a:rPr lang="en-US" sz="3000" dirty="0" err="1" smtClean="0"/>
              <a:t>tiene</a:t>
            </a:r>
            <a:r>
              <a:rPr lang="en-US" sz="3000" dirty="0" smtClean="0"/>
              <a:t> </a:t>
            </a:r>
            <a:r>
              <a:rPr lang="en-US" sz="3000" dirty="0" err="1" smtClean="0"/>
              <a:t>sed</a:t>
            </a:r>
            <a:r>
              <a:rPr lang="en-US" sz="3000" dirty="0" smtClean="0"/>
              <a:t> </a:t>
            </a:r>
            <a:r>
              <a:rPr lang="en-US" sz="3000" dirty="0" err="1" smtClean="0"/>
              <a:t>porque</a:t>
            </a:r>
            <a:r>
              <a:rPr lang="en-US" sz="3000" dirty="0" smtClean="0"/>
              <a:t> </a:t>
            </a:r>
            <a:r>
              <a:rPr lang="en-US" sz="3000" dirty="0" err="1" smtClean="0"/>
              <a:t>hace</a:t>
            </a:r>
            <a:r>
              <a:rPr lang="en-US" sz="3000" dirty="0" smtClean="0"/>
              <a:t> </a:t>
            </a:r>
            <a:r>
              <a:rPr lang="en-US" sz="3000" dirty="0" err="1" smtClean="0"/>
              <a:t>calor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Gustavo </a:t>
            </a:r>
            <a:r>
              <a:rPr lang="en-US" sz="3000" dirty="0" err="1" smtClean="0"/>
              <a:t>tiene</a:t>
            </a:r>
            <a:r>
              <a:rPr lang="en-US" sz="3000" dirty="0" smtClean="0"/>
              <a:t> </a:t>
            </a:r>
            <a:r>
              <a:rPr lang="en-US" sz="3000" dirty="0" err="1" smtClean="0"/>
              <a:t>veinte</a:t>
            </a:r>
            <a:r>
              <a:rPr lang="en-US" sz="3000" dirty="0" smtClean="0"/>
              <a:t> </a:t>
            </a:r>
            <a:r>
              <a:rPr lang="en-US" sz="3000" dirty="0" err="1" smtClean="0"/>
              <a:t>años</a:t>
            </a:r>
            <a:r>
              <a:rPr lang="en-US" sz="3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Nosotros</a:t>
            </a:r>
            <a:r>
              <a:rPr lang="en-US" sz="3000" dirty="0" smtClean="0"/>
              <a:t> </a:t>
            </a:r>
            <a:r>
              <a:rPr lang="en-US" sz="3000" dirty="0" err="1" smtClean="0"/>
              <a:t>tenemos</a:t>
            </a:r>
            <a:r>
              <a:rPr lang="en-US" sz="3000" dirty="0" smtClean="0"/>
              <a:t> </a:t>
            </a:r>
            <a:r>
              <a:rPr lang="en-US" sz="3000" dirty="0" err="1" smtClean="0"/>
              <a:t>mucha</a:t>
            </a:r>
            <a:r>
              <a:rPr lang="en-US" sz="3000" dirty="0" smtClean="0"/>
              <a:t> </a:t>
            </a:r>
            <a:r>
              <a:rPr lang="en-US" sz="3000" dirty="0" err="1" smtClean="0"/>
              <a:t>hambre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Yo</a:t>
            </a:r>
            <a:r>
              <a:rPr lang="en-US" sz="3000" dirty="0" smtClean="0"/>
              <a:t> </a:t>
            </a:r>
            <a:r>
              <a:rPr lang="en-US" sz="3000" dirty="0" err="1" smtClean="0"/>
              <a:t>tengo</a:t>
            </a:r>
            <a:r>
              <a:rPr lang="en-US" sz="3000" dirty="0" smtClean="0"/>
              <a:t> sed.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Usted</a:t>
            </a:r>
            <a:r>
              <a:rPr lang="en-US" sz="3000" dirty="0" smtClean="0"/>
              <a:t> </a:t>
            </a:r>
            <a:r>
              <a:rPr lang="en-US" sz="3000" dirty="0" err="1" smtClean="0"/>
              <a:t>tiene</a:t>
            </a:r>
            <a:r>
              <a:rPr lang="en-US" sz="3000" dirty="0" smtClean="0"/>
              <a:t> </a:t>
            </a:r>
            <a:r>
              <a:rPr lang="en-US" sz="3000" dirty="0" err="1" smtClean="0"/>
              <a:t>diez</a:t>
            </a:r>
            <a:r>
              <a:rPr lang="en-US" sz="3000" dirty="0" smtClean="0"/>
              <a:t> </a:t>
            </a:r>
            <a:r>
              <a:rPr lang="en-US" sz="3000" dirty="0" err="1" smtClean="0"/>
              <a:t>años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461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Viernes, el primero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Use your flip chart and conjugations of </a:t>
            </a:r>
            <a:r>
              <a:rPr lang="en-US" sz="3000" dirty="0" err="1" smtClean="0"/>
              <a:t>tener</a:t>
            </a:r>
            <a:r>
              <a:rPr lang="en-US" sz="3000" dirty="0" smtClean="0"/>
              <a:t> to translate the following sentences into Spanish.</a:t>
            </a:r>
          </a:p>
          <a:p>
            <a:endParaRPr lang="en-US" sz="3000" dirty="0"/>
          </a:p>
          <a:p>
            <a:r>
              <a:rPr lang="en-US" sz="3000" dirty="0" smtClean="0"/>
              <a:t>1. He is thirsty. </a:t>
            </a:r>
            <a:r>
              <a:rPr lang="en-US" sz="3000" smtClean="0"/>
              <a:t>:_____________________________________</a:t>
            </a:r>
            <a:endParaRPr lang="en-US" sz="3000" dirty="0" smtClean="0"/>
          </a:p>
          <a:p>
            <a:r>
              <a:rPr lang="en-US" sz="3000" dirty="0" smtClean="0"/>
              <a:t>2. They (mixture) are in a hurry. :_________________________</a:t>
            </a:r>
          </a:p>
          <a:p>
            <a:r>
              <a:rPr lang="en-US" sz="3000" dirty="0" smtClean="0"/>
              <a:t>3. I feel like listening to music. :___________________________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74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</a:t>
            </a:r>
            <a:r>
              <a:rPr lang="en-US" dirty="0" err="1" smtClean="0"/>
              <a:t>dieciocho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552755"/>
            <a:ext cx="10308566" cy="5072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000" dirty="0" err="1" smtClean="0"/>
              <a:t>Write</a:t>
            </a:r>
            <a:r>
              <a:rPr lang="es-MX" sz="4000" dirty="0" smtClean="0"/>
              <a:t> </a:t>
            </a:r>
            <a:r>
              <a:rPr lang="es-MX" sz="4000" dirty="0" err="1" smtClean="0"/>
              <a:t>each</a:t>
            </a:r>
            <a:r>
              <a:rPr lang="es-MX" sz="4000" dirty="0" smtClean="0"/>
              <a:t> </a:t>
            </a:r>
            <a:r>
              <a:rPr lang="es-MX" sz="4000" dirty="0" err="1" smtClean="0"/>
              <a:t>person’s</a:t>
            </a:r>
            <a:r>
              <a:rPr lang="es-MX" sz="4000" dirty="0" smtClean="0"/>
              <a:t> </a:t>
            </a:r>
            <a:r>
              <a:rPr lang="es-MX" sz="4000" dirty="0" err="1" smtClean="0"/>
              <a:t>favorite</a:t>
            </a:r>
            <a:r>
              <a:rPr lang="es-MX" sz="4000" dirty="0" smtClean="0"/>
              <a:t> </a:t>
            </a:r>
            <a:r>
              <a:rPr lang="es-MX" sz="4000" dirty="0" err="1" smtClean="0"/>
              <a:t>class</a:t>
            </a:r>
            <a:r>
              <a:rPr lang="es-MX" sz="4000" dirty="0" smtClean="0"/>
              <a:t> (en español). </a:t>
            </a:r>
          </a:p>
          <a:p>
            <a:pPr marL="457200" indent="-457200">
              <a:buAutoNum type="arabicPeriod"/>
            </a:pPr>
            <a:r>
              <a:rPr lang="es-MX" sz="4000" dirty="0" smtClean="0"/>
              <a:t>A Lucia le gusta el ejercicio. </a:t>
            </a:r>
          </a:p>
          <a:p>
            <a:pPr marL="457200" indent="-457200">
              <a:buAutoNum type="arabicPeriod"/>
            </a:pPr>
            <a:r>
              <a:rPr lang="es-MX" sz="4000" dirty="0" smtClean="0"/>
              <a:t>Me gustan los números. </a:t>
            </a:r>
          </a:p>
          <a:p>
            <a:pPr marL="457200" indent="-457200">
              <a:buAutoNum type="arabicPeriod"/>
            </a:pPr>
            <a:r>
              <a:rPr lang="es-MX" sz="4000" dirty="0" smtClean="0"/>
              <a:t>A Jorge y Tomas les gustan las computadoras. </a:t>
            </a:r>
          </a:p>
          <a:p>
            <a:pPr marL="457200" indent="-457200">
              <a:buAutoNum type="arabicPeriod"/>
            </a:pPr>
            <a:r>
              <a:rPr lang="es-MX" sz="4000" dirty="0" smtClean="0"/>
              <a:t>Te gusta leer libros. </a:t>
            </a:r>
          </a:p>
          <a:p>
            <a:pPr marL="457200" indent="-457200">
              <a:buAutoNum type="arabicPeriod"/>
            </a:pPr>
            <a:r>
              <a:rPr lang="es-MX" sz="4000" dirty="0" smtClean="0"/>
              <a:t>A Rosa le gusta dibujar</a:t>
            </a:r>
            <a:r>
              <a:rPr lang="es-MX" sz="3000" dirty="0" smtClean="0"/>
              <a:t>.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3515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, el </a:t>
            </a:r>
            <a:r>
              <a:rPr lang="en-US" dirty="0" err="1" smtClean="0"/>
              <a:t>diecinueve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917" y="1380227"/>
            <a:ext cx="10558732" cy="5210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Fill in the correct indefinite article (un, </a:t>
            </a:r>
            <a:r>
              <a:rPr lang="en-US" sz="2500" dirty="0" err="1" smtClean="0"/>
              <a:t>una</a:t>
            </a:r>
            <a:r>
              <a:rPr lang="en-US" sz="2500" dirty="0" smtClean="0"/>
              <a:t>, </a:t>
            </a:r>
            <a:r>
              <a:rPr lang="en-US" sz="2500" dirty="0" err="1" smtClean="0"/>
              <a:t>unos</a:t>
            </a:r>
            <a:r>
              <a:rPr lang="en-US" sz="2500" dirty="0" smtClean="0"/>
              <a:t>, </a:t>
            </a:r>
            <a:r>
              <a:rPr lang="en-US" sz="2500" dirty="0" err="1" smtClean="0"/>
              <a:t>unas</a:t>
            </a:r>
            <a:r>
              <a:rPr lang="en-US" sz="2500" dirty="0" smtClean="0"/>
              <a:t>).</a:t>
            </a:r>
          </a:p>
          <a:p>
            <a:pPr marL="0" indent="0">
              <a:buNone/>
            </a:pPr>
            <a:r>
              <a:rPr lang="en-US" sz="2500" dirty="0" smtClean="0"/>
              <a:t>1.  ___________ amigo</a:t>
            </a:r>
          </a:p>
          <a:p>
            <a:pPr marL="0" indent="0">
              <a:buNone/>
            </a:pPr>
            <a:r>
              <a:rPr lang="en-US" sz="2500" dirty="0" smtClean="0"/>
              <a:t>2. ____________ </a:t>
            </a:r>
            <a:r>
              <a:rPr lang="en-US" sz="2500" dirty="0" err="1" smtClean="0"/>
              <a:t>cuadernos</a:t>
            </a:r>
            <a:r>
              <a:rPr lang="en-US" sz="2500" dirty="0" smtClean="0"/>
              <a:t> </a:t>
            </a:r>
          </a:p>
          <a:p>
            <a:pPr marL="0" indent="0">
              <a:buNone/>
            </a:pPr>
            <a:r>
              <a:rPr lang="en-US" sz="2500" dirty="0" smtClean="0"/>
              <a:t>3. ____________ </a:t>
            </a:r>
            <a:r>
              <a:rPr lang="en-US" sz="2500" dirty="0" err="1" smtClean="0"/>
              <a:t>escuela</a:t>
            </a:r>
            <a:r>
              <a:rPr lang="en-US" sz="2500" dirty="0" smtClean="0"/>
              <a:t> </a:t>
            </a:r>
          </a:p>
          <a:p>
            <a:pPr marL="0" indent="0">
              <a:buNone/>
            </a:pPr>
            <a:r>
              <a:rPr lang="en-US" sz="2500" dirty="0" smtClean="0"/>
              <a:t>4. ____________ </a:t>
            </a:r>
            <a:r>
              <a:rPr lang="en-US" sz="2500" dirty="0" err="1" smtClean="0"/>
              <a:t>lapices</a:t>
            </a:r>
            <a:r>
              <a:rPr lang="en-US" sz="2500" dirty="0" smtClean="0"/>
              <a:t> </a:t>
            </a:r>
          </a:p>
          <a:p>
            <a:pPr marL="0" indent="0">
              <a:buNone/>
            </a:pPr>
            <a:r>
              <a:rPr lang="en-US" sz="2500" dirty="0" smtClean="0"/>
              <a:t>5. ____________ casa</a:t>
            </a:r>
          </a:p>
          <a:p>
            <a:pPr marL="0" indent="0">
              <a:buNone/>
            </a:pPr>
            <a:r>
              <a:rPr lang="en-US" sz="2500" dirty="0" smtClean="0"/>
              <a:t>6. ____________ </a:t>
            </a:r>
            <a:r>
              <a:rPr lang="en-US" sz="2500" dirty="0" err="1" smtClean="0"/>
              <a:t>pupitre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7. ____________ </a:t>
            </a:r>
            <a:r>
              <a:rPr lang="en-US" sz="2500" dirty="0" err="1" smtClean="0"/>
              <a:t>banderas</a:t>
            </a:r>
            <a:r>
              <a:rPr lang="en-US" sz="2500" dirty="0" smtClean="0"/>
              <a:t> </a:t>
            </a:r>
          </a:p>
          <a:p>
            <a:pPr marL="0" indent="0">
              <a:buNone/>
            </a:pPr>
            <a:r>
              <a:rPr lang="en-US" sz="2500" dirty="0" smtClean="0"/>
              <a:t>8.  ____________ </a:t>
            </a:r>
            <a:r>
              <a:rPr lang="en-US" sz="2500" dirty="0" err="1" smtClean="0"/>
              <a:t>sillas</a:t>
            </a:r>
            <a:r>
              <a:rPr lang="en-US" sz="2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8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M</a:t>
            </a:r>
            <a:r>
              <a:rPr lang="es-SV" dirty="0" smtClean="0"/>
              <a:t>iércoles</a:t>
            </a:r>
            <a:r>
              <a:rPr lang="en-US" dirty="0" smtClean="0"/>
              <a:t>, el </a:t>
            </a:r>
            <a:r>
              <a:rPr lang="en-US" dirty="0" err="1" smtClean="0"/>
              <a:t>veinte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80226"/>
            <a:ext cx="9962662" cy="50895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US" sz="3200" dirty="0" err="1" smtClean="0"/>
              <a:t>Translate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following</a:t>
            </a:r>
            <a:r>
              <a:rPr lang="es-US" sz="3200" dirty="0" smtClean="0"/>
              <a:t> </a:t>
            </a:r>
            <a:r>
              <a:rPr lang="es-US" sz="3200" dirty="0" err="1" smtClean="0"/>
              <a:t>items</a:t>
            </a:r>
            <a:r>
              <a:rPr lang="es-US" sz="3200" dirty="0" smtClean="0"/>
              <a:t> </a:t>
            </a:r>
            <a:r>
              <a:rPr lang="es-US" sz="3200" dirty="0" err="1" smtClean="0"/>
              <a:t>below</a:t>
            </a:r>
            <a:r>
              <a:rPr lang="es-US" sz="3200" dirty="0" smtClean="0"/>
              <a:t>. </a:t>
            </a:r>
          </a:p>
          <a:p>
            <a:pPr marL="0" indent="0">
              <a:buNone/>
            </a:pPr>
            <a:endParaRPr lang="es-US" sz="3200" dirty="0" smtClean="0"/>
          </a:p>
          <a:p>
            <a:pPr marL="457200" indent="-457200">
              <a:buAutoNum type="arabicPeriod"/>
            </a:pPr>
            <a:r>
              <a:rPr lang="es-US" sz="3200" dirty="0"/>
              <a:t>u</a:t>
            </a:r>
            <a:r>
              <a:rPr lang="es-US" sz="3200" dirty="0" smtClean="0"/>
              <a:t>nas chicas: ______________________</a:t>
            </a:r>
          </a:p>
          <a:p>
            <a:pPr marL="0" indent="0">
              <a:buNone/>
            </a:pPr>
            <a:endParaRPr lang="es-US" sz="3200" dirty="0" smtClean="0"/>
          </a:p>
          <a:p>
            <a:pPr marL="0" indent="0">
              <a:buNone/>
            </a:pPr>
            <a:r>
              <a:rPr lang="es-US" sz="3200" dirty="0" smtClean="0"/>
              <a:t>2. </a:t>
            </a:r>
            <a:r>
              <a:rPr lang="es-US" sz="3200" dirty="0"/>
              <a:t> </a:t>
            </a:r>
            <a:r>
              <a:rPr lang="es-US" sz="3200" dirty="0" smtClean="0"/>
              <a:t> una regla: ________________</a:t>
            </a:r>
          </a:p>
          <a:p>
            <a:pPr marL="0" indent="0">
              <a:buNone/>
            </a:pPr>
            <a:endParaRPr lang="es-US" sz="3200" dirty="0"/>
          </a:p>
          <a:p>
            <a:pPr marL="0" indent="0">
              <a:buNone/>
            </a:pPr>
            <a:r>
              <a:rPr lang="es-US" sz="3200" dirty="0" smtClean="0"/>
              <a:t>3.   unos zapatos: ________________</a:t>
            </a:r>
          </a:p>
          <a:p>
            <a:pPr marL="0" indent="0">
              <a:buNone/>
            </a:pPr>
            <a:endParaRPr lang="es-US" sz="3200" dirty="0" smtClean="0"/>
          </a:p>
          <a:p>
            <a:pPr marL="0" indent="0">
              <a:buNone/>
            </a:pPr>
            <a:r>
              <a:rPr lang="es-US" sz="3200" dirty="0" smtClean="0"/>
              <a:t>4.   pocos libros: ______________</a:t>
            </a:r>
          </a:p>
          <a:p>
            <a:pPr marL="0" indent="0">
              <a:buNone/>
            </a:pPr>
            <a:endParaRPr lang="es-US" sz="3200" dirty="0"/>
          </a:p>
          <a:p>
            <a:pPr marL="0" indent="0">
              <a:buNone/>
            </a:pPr>
            <a:r>
              <a:rPr lang="es-US" sz="3200" dirty="0" smtClean="0"/>
              <a:t>5</a:t>
            </a:r>
            <a:r>
              <a:rPr lang="es-US" sz="3200" smtClean="0"/>
              <a:t>.    </a:t>
            </a:r>
            <a:r>
              <a:rPr lang="es-US" sz="3200" dirty="0" smtClean="0"/>
              <a:t>muchas carpetas: __________________</a:t>
            </a:r>
          </a:p>
          <a:p>
            <a:pPr marL="457200" indent="-457200">
              <a:buAutoNum type="arabicPeriod"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069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veintiuno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85337"/>
            <a:ext cx="10359477" cy="5029199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Conjugate the following –</a:t>
            </a:r>
            <a:r>
              <a:rPr lang="en-US" sz="3500" dirty="0" err="1" smtClean="0"/>
              <a:t>er</a:t>
            </a:r>
            <a:r>
              <a:rPr lang="en-US" sz="3500" dirty="0" smtClean="0"/>
              <a:t> or –</a:t>
            </a:r>
            <a:r>
              <a:rPr lang="en-US" sz="3500" dirty="0" err="1" smtClean="0"/>
              <a:t>ir</a:t>
            </a:r>
            <a:r>
              <a:rPr lang="en-US" sz="3500" dirty="0" smtClean="0"/>
              <a:t> verbs in the sentences below. 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Yo</a:t>
            </a:r>
            <a:r>
              <a:rPr lang="en-US" sz="3500" dirty="0" smtClean="0"/>
              <a:t> _____________(leer) </a:t>
            </a:r>
            <a:r>
              <a:rPr lang="en-US" sz="3500" dirty="0" err="1" smtClean="0"/>
              <a:t>los</a:t>
            </a:r>
            <a:r>
              <a:rPr lang="en-US" sz="3500" dirty="0" smtClean="0"/>
              <a:t> </a:t>
            </a:r>
            <a:r>
              <a:rPr lang="en-US" sz="3500" dirty="0" err="1" smtClean="0"/>
              <a:t>libros</a:t>
            </a:r>
            <a:r>
              <a:rPr lang="en-US" sz="3500" dirty="0" smtClean="0"/>
              <a:t> </a:t>
            </a:r>
            <a:r>
              <a:rPr lang="en-US" sz="3500" dirty="0" err="1" smtClean="0"/>
              <a:t>en</a:t>
            </a:r>
            <a:r>
              <a:rPr lang="en-US" sz="3500" dirty="0" smtClean="0"/>
              <a:t> la </a:t>
            </a:r>
            <a:r>
              <a:rPr lang="en-US" sz="3500" dirty="0" err="1" smtClean="0"/>
              <a:t>biblioteca</a:t>
            </a:r>
            <a:r>
              <a:rPr lang="en-US" sz="35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Marta no ____________ (</a:t>
            </a:r>
            <a:r>
              <a:rPr lang="en-US" sz="3500" dirty="0" err="1" smtClean="0"/>
              <a:t>comprender</a:t>
            </a:r>
            <a:r>
              <a:rPr lang="en-US" sz="3500" dirty="0" smtClean="0"/>
              <a:t>) el </a:t>
            </a:r>
            <a:r>
              <a:rPr lang="en-US" sz="3500" dirty="0" err="1" smtClean="0"/>
              <a:t>español</a:t>
            </a:r>
            <a:r>
              <a:rPr lang="en-US" sz="35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Carmen y </a:t>
            </a:r>
            <a:r>
              <a:rPr lang="en-US" sz="3500" dirty="0" err="1" smtClean="0"/>
              <a:t>yo</a:t>
            </a:r>
            <a:r>
              <a:rPr lang="en-US" sz="3500" dirty="0" smtClean="0"/>
              <a:t> ________________ (</a:t>
            </a:r>
            <a:r>
              <a:rPr lang="en-US" sz="3500" dirty="0" err="1" smtClean="0"/>
              <a:t>escribir</a:t>
            </a:r>
            <a:r>
              <a:rPr lang="en-US" sz="3500" dirty="0" smtClean="0"/>
              <a:t>) cartas a </a:t>
            </a:r>
            <a:r>
              <a:rPr lang="en-US" sz="3500" dirty="0" err="1" smtClean="0"/>
              <a:t>sus</a:t>
            </a:r>
            <a:r>
              <a:rPr lang="en-US" sz="3500" dirty="0" smtClean="0"/>
              <a:t> amigos. 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Ellos</a:t>
            </a:r>
            <a:r>
              <a:rPr lang="en-US" sz="3500" dirty="0" smtClean="0"/>
              <a:t> ______________ (</a:t>
            </a:r>
            <a:r>
              <a:rPr lang="en-US" sz="3500" dirty="0" err="1" smtClean="0"/>
              <a:t>abrir</a:t>
            </a:r>
            <a:r>
              <a:rPr lang="en-US" sz="3500" dirty="0" smtClean="0"/>
              <a:t>) la </a:t>
            </a:r>
            <a:r>
              <a:rPr lang="en-US" sz="3500" dirty="0" err="1" smtClean="0"/>
              <a:t>puerta</a:t>
            </a:r>
            <a:r>
              <a:rPr lang="en-US" sz="3500" dirty="0" smtClean="0"/>
              <a:t> para </a:t>
            </a:r>
            <a:r>
              <a:rPr lang="en-US" sz="3500" dirty="0" err="1" smtClean="0"/>
              <a:t>los</a:t>
            </a:r>
            <a:r>
              <a:rPr lang="en-US" sz="3500" dirty="0" smtClean="0"/>
              <a:t> </a:t>
            </a:r>
            <a:r>
              <a:rPr lang="en-US" sz="3500" dirty="0" err="1" smtClean="0"/>
              <a:t>estudiantes</a:t>
            </a:r>
            <a:r>
              <a:rPr lang="en-US" sz="35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A Antonio le </a:t>
            </a:r>
            <a:r>
              <a:rPr lang="en-US" sz="3500" dirty="0" err="1" smtClean="0"/>
              <a:t>gusta</a:t>
            </a:r>
            <a:r>
              <a:rPr lang="en-US" sz="3500" dirty="0" smtClean="0"/>
              <a:t> ___________ (</a:t>
            </a:r>
            <a:r>
              <a:rPr lang="en-US" sz="3500" dirty="0" err="1" smtClean="0"/>
              <a:t>vivir</a:t>
            </a:r>
            <a:r>
              <a:rPr lang="en-US" sz="3500" dirty="0" smtClean="0"/>
              <a:t>) </a:t>
            </a:r>
            <a:r>
              <a:rPr lang="en-US" sz="3500" dirty="0" err="1" smtClean="0"/>
              <a:t>en</a:t>
            </a:r>
            <a:r>
              <a:rPr lang="en-US" sz="3500" dirty="0" smtClean="0"/>
              <a:t> </a:t>
            </a:r>
            <a:r>
              <a:rPr lang="en-US" sz="3500" dirty="0" err="1" smtClean="0"/>
              <a:t>su</a:t>
            </a:r>
            <a:r>
              <a:rPr lang="en-US" sz="3500" dirty="0" smtClean="0"/>
              <a:t> </a:t>
            </a:r>
            <a:r>
              <a:rPr lang="en-US" sz="3500" dirty="0" err="1" smtClean="0"/>
              <a:t>apartamento</a:t>
            </a:r>
            <a:r>
              <a:rPr lang="en-US" sz="3500" dirty="0" smtClean="0"/>
              <a:t>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Viernes, el </a:t>
            </a:r>
            <a:r>
              <a:rPr lang="en-US" dirty="0" err="1" smtClean="0"/>
              <a:t>veinte</a:t>
            </a:r>
            <a:r>
              <a:rPr lang="en-US" dirty="0" smtClean="0"/>
              <a:t> y dos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5941"/>
            <a:ext cx="10178322" cy="5400134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Conjugate the following –</a:t>
            </a:r>
            <a:r>
              <a:rPr lang="en-US" sz="3500" dirty="0" err="1"/>
              <a:t>er</a:t>
            </a:r>
            <a:r>
              <a:rPr lang="en-US" sz="3500" dirty="0"/>
              <a:t> or –</a:t>
            </a:r>
            <a:r>
              <a:rPr lang="en-US" sz="3500" dirty="0" err="1"/>
              <a:t>ir</a:t>
            </a:r>
            <a:r>
              <a:rPr lang="en-US" sz="3500" dirty="0"/>
              <a:t> verbs in the sentences below.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Mario </a:t>
            </a:r>
            <a:r>
              <a:rPr lang="en-US" sz="3500" dirty="0"/>
              <a:t>_____________(leer) </a:t>
            </a:r>
            <a:r>
              <a:rPr lang="en-US" sz="3500" dirty="0" err="1"/>
              <a:t>los</a:t>
            </a:r>
            <a:r>
              <a:rPr lang="en-US" sz="3500" dirty="0"/>
              <a:t> </a:t>
            </a:r>
            <a:r>
              <a:rPr lang="en-US" sz="3500" dirty="0" err="1"/>
              <a:t>libros</a:t>
            </a:r>
            <a:r>
              <a:rPr lang="en-US" sz="3500" dirty="0"/>
              <a:t> </a:t>
            </a:r>
            <a:r>
              <a:rPr lang="en-US" sz="3500" dirty="0" err="1"/>
              <a:t>en</a:t>
            </a:r>
            <a:r>
              <a:rPr lang="en-US" sz="3500" dirty="0"/>
              <a:t> la </a:t>
            </a:r>
            <a:r>
              <a:rPr lang="en-US" sz="3500" dirty="0" err="1"/>
              <a:t>biblioteca</a:t>
            </a:r>
            <a:r>
              <a:rPr lang="en-US" sz="3500" dirty="0"/>
              <a:t>. 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Yo</a:t>
            </a:r>
            <a:r>
              <a:rPr lang="en-US" sz="3500" dirty="0" smtClean="0"/>
              <a:t> </a:t>
            </a:r>
            <a:r>
              <a:rPr lang="en-US" sz="3500" dirty="0"/>
              <a:t>no ____________ (</a:t>
            </a:r>
            <a:r>
              <a:rPr lang="en-US" sz="3500" dirty="0" err="1"/>
              <a:t>comprender</a:t>
            </a:r>
            <a:r>
              <a:rPr lang="en-US" sz="3500" dirty="0"/>
              <a:t>) el </a:t>
            </a:r>
            <a:r>
              <a:rPr lang="en-US" sz="3500" dirty="0" err="1"/>
              <a:t>español</a:t>
            </a:r>
            <a:r>
              <a:rPr lang="en-US" sz="3500" dirty="0"/>
              <a:t>.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Vosotros</a:t>
            </a:r>
            <a:r>
              <a:rPr lang="en-US" sz="3500" dirty="0" smtClean="0"/>
              <a:t>________________ </a:t>
            </a:r>
            <a:r>
              <a:rPr lang="en-US" sz="3500" dirty="0"/>
              <a:t>(</a:t>
            </a:r>
            <a:r>
              <a:rPr lang="en-US" sz="3500" dirty="0" err="1"/>
              <a:t>escribir</a:t>
            </a:r>
            <a:r>
              <a:rPr lang="en-US" sz="3500" dirty="0"/>
              <a:t>) cartas a </a:t>
            </a:r>
            <a:r>
              <a:rPr lang="en-US" sz="3500" dirty="0" err="1"/>
              <a:t>sus</a:t>
            </a:r>
            <a:r>
              <a:rPr lang="en-US" sz="3500" dirty="0"/>
              <a:t> amigos.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Los </a:t>
            </a:r>
            <a:r>
              <a:rPr lang="en-US" sz="3500" dirty="0" err="1" smtClean="0"/>
              <a:t>estudiantes</a:t>
            </a:r>
            <a:r>
              <a:rPr lang="en-US" sz="3500" dirty="0" smtClean="0"/>
              <a:t> </a:t>
            </a:r>
            <a:r>
              <a:rPr lang="en-US" sz="3500" dirty="0"/>
              <a:t>______________ (</a:t>
            </a:r>
            <a:r>
              <a:rPr lang="en-US" sz="3500" dirty="0" err="1"/>
              <a:t>abrir</a:t>
            </a:r>
            <a:r>
              <a:rPr lang="en-US" sz="3500" dirty="0"/>
              <a:t>) la </a:t>
            </a:r>
            <a:r>
              <a:rPr lang="en-US" sz="3500" dirty="0" err="1"/>
              <a:t>puerta</a:t>
            </a:r>
            <a:r>
              <a:rPr lang="en-US" sz="3500" dirty="0"/>
              <a:t> </a:t>
            </a:r>
            <a:r>
              <a:rPr lang="en-US" sz="35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Mis</a:t>
            </a:r>
            <a:r>
              <a:rPr lang="en-US" sz="3500" dirty="0" smtClean="0"/>
              <a:t> amigos _____________(comer) la pizza. 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test – Monday 3/25</a:t>
            </a:r>
            <a:br>
              <a:rPr lang="en-US" dirty="0" smtClean="0"/>
            </a:br>
            <a:r>
              <a:rPr lang="en-US" dirty="0" smtClean="0"/>
              <a:t>OPEN NOTE </a:t>
            </a:r>
            <a:r>
              <a:rPr lang="en-US" dirty="0" err="1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031673" cy="4373591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Vocab 4.1  </a:t>
            </a:r>
          </a:p>
          <a:p>
            <a:r>
              <a:rPr lang="en-US" sz="4000" dirty="0" smtClean="0"/>
              <a:t>The verbs IR and JUGAR </a:t>
            </a:r>
          </a:p>
          <a:p>
            <a:r>
              <a:rPr lang="en-US" sz="4000" dirty="0" smtClean="0"/>
              <a:t>Indefinite Articles (un, </a:t>
            </a:r>
            <a:r>
              <a:rPr lang="en-US" sz="4000" dirty="0" err="1" smtClean="0"/>
              <a:t>una</a:t>
            </a:r>
            <a:r>
              <a:rPr lang="en-US" sz="4000" dirty="0" smtClean="0"/>
              <a:t>, </a:t>
            </a:r>
            <a:r>
              <a:rPr lang="en-US" sz="4000" dirty="0" err="1" smtClean="0"/>
              <a:t>unos</a:t>
            </a:r>
            <a:r>
              <a:rPr lang="en-US" sz="4000" dirty="0" smtClean="0"/>
              <a:t>, </a:t>
            </a:r>
            <a:r>
              <a:rPr lang="en-US" sz="4000" dirty="0" err="1" smtClean="0"/>
              <a:t>unas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TENER and TENER idioms (flipchart)</a:t>
            </a:r>
          </a:p>
          <a:p>
            <a:r>
              <a:rPr lang="en-US" sz="4000" dirty="0" smtClean="0"/>
              <a:t>Regular -</a:t>
            </a:r>
            <a:r>
              <a:rPr lang="en-US" sz="4000" dirty="0" err="1" smtClean="0"/>
              <a:t>er</a:t>
            </a:r>
            <a:r>
              <a:rPr lang="en-US" sz="4000" dirty="0" smtClean="0"/>
              <a:t>/-</a:t>
            </a:r>
            <a:r>
              <a:rPr lang="en-US" sz="4000" dirty="0" err="1" smtClean="0"/>
              <a:t>ir</a:t>
            </a:r>
            <a:r>
              <a:rPr lang="en-US" sz="4000" dirty="0" smtClean="0"/>
              <a:t> verb conjugation  </a:t>
            </a:r>
          </a:p>
          <a:p>
            <a:r>
              <a:rPr lang="en-US" sz="4000" dirty="0" smtClean="0"/>
              <a:t>Irregular –</a:t>
            </a:r>
            <a:r>
              <a:rPr lang="en-US" sz="4000" dirty="0" err="1" smtClean="0"/>
              <a:t>er</a:t>
            </a:r>
            <a:r>
              <a:rPr lang="en-US" sz="4000" dirty="0" smtClean="0"/>
              <a:t>/-</a:t>
            </a:r>
            <a:r>
              <a:rPr lang="en-US" sz="4000" dirty="0" err="1" smtClean="0"/>
              <a:t>ir</a:t>
            </a:r>
            <a:r>
              <a:rPr lang="en-US" sz="4000" dirty="0" smtClean="0"/>
              <a:t> verb conjugation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, el </a:t>
            </a:r>
            <a:r>
              <a:rPr lang="en-US" dirty="0" err="1" smtClean="0"/>
              <a:t>veinte</a:t>
            </a:r>
            <a:r>
              <a:rPr lang="en-US" dirty="0" smtClean="0"/>
              <a:t> y </a:t>
            </a:r>
            <a:r>
              <a:rPr lang="en-US" dirty="0" err="1" smtClean="0"/>
              <a:t>seis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291905"/>
            <a:ext cx="10434187" cy="5343787"/>
          </a:xfrm>
        </p:spPr>
        <p:txBody>
          <a:bodyPr>
            <a:normAutofit fontScale="32500" lnSpcReduction="20000"/>
          </a:bodyPr>
          <a:lstStyle/>
          <a:p>
            <a:r>
              <a:rPr lang="en-US" sz="12000" dirty="0"/>
              <a:t>Conjugate the following –</a:t>
            </a:r>
            <a:r>
              <a:rPr lang="en-US" sz="12000" dirty="0" err="1"/>
              <a:t>er</a:t>
            </a:r>
            <a:r>
              <a:rPr lang="en-US" sz="12000" dirty="0"/>
              <a:t> or –</a:t>
            </a:r>
            <a:r>
              <a:rPr lang="en-US" sz="12000" dirty="0" err="1"/>
              <a:t>ir</a:t>
            </a:r>
            <a:r>
              <a:rPr lang="en-US" sz="12000" dirty="0"/>
              <a:t> verbs in the sentences below. </a:t>
            </a:r>
          </a:p>
          <a:p>
            <a:pPr marL="457200" indent="-457200">
              <a:buAutoNum type="arabicPeriod"/>
            </a:pPr>
            <a:r>
              <a:rPr lang="en-US" sz="12000" dirty="0" err="1" smtClean="0"/>
              <a:t>Yo</a:t>
            </a:r>
            <a:r>
              <a:rPr lang="en-US" sz="12000" dirty="0" smtClean="0"/>
              <a:t> no _____________(</a:t>
            </a:r>
            <a:r>
              <a:rPr lang="en-US" sz="12000" dirty="0" err="1" smtClean="0"/>
              <a:t>ver</a:t>
            </a:r>
            <a:r>
              <a:rPr lang="en-US" sz="12000" dirty="0" smtClean="0"/>
              <a:t>) la </a:t>
            </a:r>
            <a:r>
              <a:rPr lang="en-US" sz="12000" dirty="0" err="1" smtClean="0"/>
              <a:t>respuesta</a:t>
            </a:r>
            <a:r>
              <a:rPr lang="en-US" sz="12000" dirty="0" smtClean="0"/>
              <a:t>. </a:t>
            </a:r>
            <a:endParaRPr lang="en-US" sz="12000" dirty="0"/>
          </a:p>
          <a:p>
            <a:pPr marL="457200" indent="-457200">
              <a:buAutoNum type="arabicPeriod"/>
            </a:pPr>
            <a:r>
              <a:rPr lang="en-US" sz="12000" dirty="0" err="1" smtClean="0"/>
              <a:t>Ellos</a:t>
            </a:r>
            <a:r>
              <a:rPr lang="en-US" sz="12000" dirty="0" smtClean="0"/>
              <a:t>____________ </a:t>
            </a:r>
            <a:r>
              <a:rPr lang="en-US" sz="12000" dirty="0"/>
              <a:t>(</a:t>
            </a:r>
            <a:r>
              <a:rPr lang="en-US" sz="12000" dirty="0" err="1"/>
              <a:t>comprender</a:t>
            </a:r>
            <a:r>
              <a:rPr lang="en-US" sz="12000" dirty="0"/>
              <a:t>) </a:t>
            </a:r>
            <a:r>
              <a:rPr lang="en-US" sz="12000" dirty="0" smtClean="0"/>
              <a:t>la </a:t>
            </a:r>
            <a:r>
              <a:rPr lang="en-US" sz="12000" dirty="0" err="1" smtClean="0"/>
              <a:t>literatura</a:t>
            </a:r>
            <a:r>
              <a:rPr lang="en-US" sz="12000" dirty="0" smtClean="0"/>
              <a:t>. </a:t>
            </a:r>
            <a:endParaRPr lang="en-US" sz="12000" dirty="0"/>
          </a:p>
          <a:p>
            <a:pPr marL="457200" indent="-457200">
              <a:buAutoNum type="arabicPeriod"/>
            </a:pPr>
            <a:r>
              <a:rPr lang="en-US" sz="12000" dirty="0" err="1" smtClean="0"/>
              <a:t>Yo</a:t>
            </a:r>
            <a:r>
              <a:rPr lang="en-US" sz="12000" dirty="0" smtClean="0"/>
              <a:t>________________ </a:t>
            </a:r>
            <a:r>
              <a:rPr lang="en-US" sz="12000" dirty="0"/>
              <a:t>(</a:t>
            </a:r>
            <a:r>
              <a:rPr lang="en-US" sz="12000" dirty="0" err="1"/>
              <a:t>escribir</a:t>
            </a:r>
            <a:r>
              <a:rPr lang="en-US" sz="12000" dirty="0"/>
              <a:t>) cartas a </a:t>
            </a:r>
            <a:r>
              <a:rPr lang="en-US" sz="12000" dirty="0" err="1" smtClean="0"/>
              <a:t>mis</a:t>
            </a:r>
            <a:r>
              <a:rPr lang="en-US" sz="12000" dirty="0" smtClean="0"/>
              <a:t> </a:t>
            </a:r>
            <a:r>
              <a:rPr lang="en-US" sz="12000" dirty="0"/>
              <a:t>amigos. </a:t>
            </a:r>
          </a:p>
          <a:p>
            <a:pPr marL="457200" indent="-457200">
              <a:buAutoNum type="arabicPeriod"/>
            </a:pPr>
            <a:r>
              <a:rPr lang="en-US" sz="12000" dirty="0" smtClean="0"/>
              <a:t>Mateo______________ </a:t>
            </a:r>
            <a:r>
              <a:rPr lang="en-US" sz="12000" dirty="0"/>
              <a:t>(</a:t>
            </a:r>
            <a:r>
              <a:rPr lang="en-US" sz="12000" dirty="0" err="1"/>
              <a:t>abrir</a:t>
            </a:r>
            <a:r>
              <a:rPr lang="en-US" sz="12000" dirty="0"/>
              <a:t>) la </a:t>
            </a:r>
            <a:r>
              <a:rPr lang="en-US" sz="12000" dirty="0" err="1"/>
              <a:t>puerta</a:t>
            </a:r>
            <a:r>
              <a:rPr lang="en-US" sz="12000" dirty="0"/>
              <a:t> .</a:t>
            </a:r>
          </a:p>
          <a:p>
            <a:pPr marL="457200" indent="-457200">
              <a:buAutoNum type="arabicPeriod"/>
            </a:pPr>
            <a:r>
              <a:rPr lang="en-US" sz="12000" dirty="0" err="1" smtClean="0"/>
              <a:t>Yo</a:t>
            </a:r>
            <a:r>
              <a:rPr lang="en-US" sz="12000" dirty="0" smtClean="0"/>
              <a:t> no_____________(saber) la </a:t>
            </a:r>
            <a:r>
              <a:rPr lang="en-US" sz="12000" dirty="0" err="1" smtClean="0"/>
              <a:t>repuesta</a:t>
            </a:r>
            <a:r>
              <a:rPr lang="en-US" sz="120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veinticuatro</a:t>
            </a:r>
            <a:r>
              <a:rPr lang="en-US" dirty="0" smtClean="0"/>
              <a:t> de </a:t>
            </a:r>
            <a:r>
              <a:rPr lang="en-US" dirty="0" err="1" smtClean="0"/>
              <a:t>enero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04604"/>
            <a:ext cx="10178322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Choose the correct form of  QUERER to complete the sentences. 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Marta y </a:t>
            </a:r>
            <a:r>
              <a:rPr lang="en-US" sz="3000" dirty="0" err="1" smtClean="0"/>
              <a:t>yo</a:t>
            </a:r>
            <a:r>
              <a:rPr lang="en-US" sz="3000" dirty="0" smtClean="0"/>
              <a:t> ____________ (</a:t>
            </a:r>
            <a:r>
              <a:rPr lang="en-US" sz="3000" dirty="0" err="1" smtClean="0"/>
              <a:t>quieren</a:t>
            </a:r>
            <a:r>
              <a:rPr lang="en-US" sz="3000" dirty="0" smtClean="0"/>
              <a:t>/</a:t>
            </a:r>
            <a:r>
              <a:rPr lang="en-US" sz="3000" dirty="0" err="1" smtClean="0"/>
              <a:t>queremos</a:t>
            </a:r>
            <a:r>
              <a:rPr lang="en-US" sz="3000" dirty="0" smtClean="0"/>
              <a:t>) comer.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Yo</a:t>
            </a:r>
            <a:r>
              <a:rPr lang="en-US" sz="3000" dirty="0" smtClean="0"/>
              <a:t> ___________(</a:t>
            </a:r>
            <a:r>
              <a:rPr lang="en-US" sz="3000" dirty="0" err="1" smtClean="0"/>
              <a:t>quiero</a:t>
            </a:r>
            <a:r>
              <a:rPr lang="en-US" sz="3000" dirty="0" smtClean="0"/>
              <a:t>/</a:t>
            </a:r>
            <a:r>
              <a:rPr lang="en-US" sz="3000" dirty="0" err="1" smtClean="0"/>
              <a:t>quieres</a:t>
            </a:r>
            <a:r>
              <a:rPr lang="en-US" sz="3000" dirty="0" smtClean="0"/>
              <a:t>) </a:t>
            </a:r>
            <a:r>
              <a:rPr lang="en-US" sz="3000" dirty="0" err="1" smtClean="0"/>
              <a:t>salir</a:t>
            </a:r>
            <a:r>
              <a:rPr lang="en-US" sz="30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Pablo _____________(</a:t>
            </a:r>
            <a:r>
              <a:rPr lang="en-US" sz="3000" dirty="0" err="1" smtClean="0"/>
              <a:t>queremos</a:t>
            </a:r>
            <a:r>
              <a:rPr lang="en-US" sz="3000" dirty="0" smtClean="0"/>
              <a:t>/</a:t>
            </a:r>
            <a:r>
              <a:rPr lang="en-US" sz="3000" dirty="0" err="1" smtClean="0"/>
              <a:t>quiere</a:t>
            </a:r>
            <a:r>
              <a:rPr lang="en-US" sz="3000" dirty="0" smtClean="0"/>
              <a:t>) </a:t>
            </a:r>
            <a:r>
              <a:rPr lang="en-US" sz="3000" dirty="0" err="1" smtClean="0"/>
              <a:t>hacer</a:t>
            </a:r>
            <a:r>
              <a:rPr lang="en-US" sz="3000" dirty="0" smtClean="0"/>
              <a:t> </a:t>
            </a:r>
            <a:r>
              <a:rPr lang="en-US" sz="3000" dirty="0" err="1" smtClean="0"/>
              <a:t>ejercicio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/>
              <a:t> </a:t>
            </a:r>
            <a:r>
              <a:rPr lang="en-US" sz="3000" dirty="0" smtClean="0"/>
              <a:t>Juan y Sandra ___________(</a:t>
            </a:r>
            <a:r>
              <a:rPr lang="en-US" sz="3000" dirty="0" err="1" smtClean="0"/>
              <a:t>quiere</a:t>
            </a:r>
            <a:r>
              <a:rPr lang="en-US" sz="3000" dirty="0" smtClean="0"/>
              <a:t>/</a:t>
            </a:r>
            <a:r>
              <a:rPr lang="en-US" sz="3000" dirty="0" err="1" smtClean="0"/>
              <a:t>quieren</a:t>
            </a:r>
            <a:r>
              <a:rPr lang="en-US" sz="3000" dirty="0" smtClean="0"/>
              <a:t>) </a:t>
            </a:r>
            <a:r>
              <a:rPr lang="en-US" sz="3000" dirty="0" err="1" smtClean="0"/>
              <a:t>pasear</a:t>
            </a:r>
            <a:r>
              <a:rPr lang="en-US" sz="3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Eres</a:t>
            </a:r>
            <a:r>
              <a:rPr lang="en-US" sz="3000" dirty="0" smtClean="0"/>
              <a:t> </a:t>
            </a:r>
            <a:r>
              <a:rPr lang="en-US" sz="3000" dirty="0" err="1" smtClean="0"/>
              <a:t>trabajadora</a:t>
            </a:r>
            <a:r>
              <a:rPr lang="en-US" sz="3000" dirty="0" smtClean="0"/>
              <a:t>. ___________ (</a:t>
            </a:r>
            <a:r>
              <a:rPr lang="en-US" sz="3000" dirty="0" err="1" smtClean="0"/>
              <a:t>Quieres</a:t>
            </a:r>
            <a:r>
              <a:rPr lang="en-US" sz="3000" dirty="0" smtClean="0"/>
              <a:t>/</a:t>
            </a:r>
            <a:r>
              <a:rPr lang="en-US" sz="3000" dirty="0" err="1" smtClean="0"/>
              <a:t>Queremos</a:t>
            </a:r>
            <a:r>
              <a:rPr lang="en-US" sz="3000" dirty="0" smtClean="0"/>
              <a:t>) </a:t>
            </a:r>
            <a:r>
              <a:rPr lang="en-US" sz="3000" dirty="0" err="1" smtClean="0"/>
              <a:t>hacer</a:t>
            </a:r>
            <a:r>
              <a:rPr lang="en-US" sz="3000" dirty="0" smtClean="0"/>
              <a:t> la </a:t>
            </a:r>
            <a:r>
              <a:rPr lang="en-US" sz="3000" dirty="0" err="1" smtClean="0"/>
              <a:t>tarea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708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Miercoles</a:t>
            </a:r>
            <a:r>
              <a:rPr lang="en-US" dirty="0" smtClean="0"/>
              <a:t>, el </a:t>
            </a:r>
            <a:r>
              <a:rPr lang="en-US" dirty="0" err="1" smtClean="0"/>
              <a:t>veinte</a:t>
            </a:r>
            <a:r>
              <a:rPr lang="en-US" dirty="0" smtClean="0"/>
              <a:t> y </a:t>
            </a:r>
            <a:r>
              <a:rPr lang="en-US" dirty="0" err="1" smtClean="0"/>
              <a:t>siete</a:t>
            </a:r>
            <a:r>
              <a:rPr lang="en-US" dirty="0" smtClean="0"/>
              <a:t>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4" y="2134575"/>
            <a:ext cx="10178322" cy="4660507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Conjugate the following –</a:t>
            </a:r>
            <a:r>
              <a:rPr lang="en-US" sz="3500" dirty="0" err="1"/>
              <a:t>er</a:t>
            </a:r>
            <a:r>
              <a:rPr lang="en-US" sz="3500" dirty="0"/>
              <a:t> or –</a:t>
            </a:r>
            <a:r>
              <a:rPr lang="en-US" sz="3500" dirty="0" err="1"/>
              <a:t>ir</a:t>
            </a:r>
            <a:r>
              <a:rPr lang="en-US" sz="3500" dirty="0"/>
              <a:t> verbs in the sentences below.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Enrique _____________(</a:t>
            </a:r>
            <a:r>
              <a:rPr lang="en-US" sz="3500" dirty="0" err="1" smtClean="0"/>
              <a:t>salir</a:t>
            </a:r>
            <a:r>
              <a:rPr lang="en-US" sz="3500" dirty="0" smtClean="0"/>
              <a:t>) con </a:t>
            </a:r>
            <a:r>
              <a:rPr lang="en-US" sz="3500" dirty="0" err="1" smtClean="0"/>
              <a:t>sus</a:t>
            </a:r>
            <a:r>
              <a:rPr lang="en-US" sz="3500" dirty="0" smtClean="0"/>
              <a:t> amigos. </a:t>
            </a:r>
            <a:endParaRPr lang="en-US" sz="3500" dirty="0"/>
          </a:p>
          <a:p>
            <a:pPr marL="457200" indent="-457200">
              <a:buAutoNum type="arabicPeriod"/>
            </a:pPr>
            <a:r>
              <a:rPr lang="en-US" sz="3500" dirty="0" err="1"/>
              <a:t>Yo</a:t>
            </a:r>
            <a:r>
              <a:rPr lang="en-US" sz="3500" dirty="0"/>
              <a:t> no ____________ </a:t>
            </a:r>
            <a:r>
              <a:rPr lang="en-US" sz="3500" dirty="0" smtClean="0"/>
              <a:t>(</a:t>
            </a:r>
            <a:r>
              <a:rPr lang="en-US" sz="3500" dirty="0" err="1" smtClean="0"/>
              <a:t>poner</a:t>
            </a:r>
            <a:r>
              <a:rPr lang="en-US" sz="3500" dirty="0" smtClean="0"/>
              <a:t>) la mesa (the table). </a:t>
            </a:r>
            <a:endParaRPr lang="en-US" sz="3500" dirty="0"/>
          </a:p>
          <a:p>
            <a:pPr marL="457200" indent="-457200">
              <a:buAutoNum type="arabicPeriod"/>
            </a:pPr>
            <a:r>
              <a:rPr lang="en-US" sz="3500" dirty="0" smtClean="0"/>
              <a:t>Nostros________________ (</a:t>
            </a:r>
            <a:r>
              <a:rPr lang="en-US" sz="3500" dirty="0" err="1" smtClean="0"/>
              <a:t>vivir</a:t>
            </a:r>
            <a:r>
              <a:rPr lang="en-US" sz="3500" dirty="0" smtClean="0"/>
              <a:t>) </a:t>
            </a:r>
            <a:r>
              <a:rPr lang="en-US" sz="3500" dirty="0" err="1" smtClean="0"/>
              <a:t>en</a:t>
            </a:r>
            <a:r>
              <a:rPr lang="en-US" sz="3500" dirty="0" smtClean="0"/>
              <a:t> </a:t>
            </a:r>
            <a:r>
              <a:rPr lang="en-US" sz="3500" dirty="0" err="1" smtClean="0"/>
              <a:t>una</a:t>
            </a:r>
            <a:r>
              <a:rPr lang="en-US" sz="3500" dirty="0" smtClean="0"/>
              <a:t> casa </a:t>
            </a:r>
            <a:r>
              <a:rPr lang="en-US" sz="3500" dirty="0" err="1" smtClean="0"/>
              <a:t>grande</a:t>
            </a:r>
            <a:r>
              <a:rPr lang="en-US" sz="3500" dirty="0" smtClean="0"/>
              <a:t>.</a:t>
            </a:r>
            <a:endParaRPr lang="en-US" sz="3500" dirty="0"/>
          </a:p>
          <a:p>
            <a:pPr marL="457200" indent="-457200">
              <a:buAutoNum type="arabicPeriod"/>
            </a:pPr>
            <a:r>
              <a:rPr lang="en-US" sz="3500" dirty="0" err="1" smtClean="0"/>
              <a:t>Vosotros</a:t>
            </a:r>
            <a:r>
              <a:rPr lang="en-US" sz="3500" dirty="0" smtClean="0"/>
              <a:t>______________ (</a:t>
            </a:r>
            <a:r>
              <a:rPr lang="en-US" sz="3500" dirty="0" err="1" smtClean="0"/>
              <a:t>ver</a:t>
            </a:r>
            <a:r>
              <a:rPr lang="en-US" sz="3500" dirty="0" smtClean="0"/>
              <a:t>) </a:t>
            </a:r>
            <a:r>
              <a:rPr lang="en-US" sz="3500" dirty="0"/>
              <a:t>la </a:t>
            </a:r>
            <a:r>
              <a:rPr lang="en-US" sz="3500" dirty="0" err="1"/>
              <a:t>puerta</a:t>
            </a:r>
            <a:r>
              <a:rPr lang="en-US" sz="3500" dirty="0"/>
              <a:t> .</a:t>
            </a:r>
          </a:p>
          <a:p>
            <a:pPr marL="457200" indent="-457200">
              <a:buAutoNum type="arabicPeriod"/>
            </a:pPr>
            <a:r>
              <a:rPr lang="en-US" sz="3500" dirty="0" err="1"/>
              <a:t>Mis</a:t>
            </a:r>
            <a:r>
              <a:rPr lang="en-US" sz="3500" dirty="0"/>
              <a:t> amigos </a:t>
            </a:r>
            <a:r>
              <a:rPr lang="en-US" sz="3500" dirty="0" smtClean="0"/>
              <a:t>_____________(</a:t>
            </a:r>
            <a:r>
              <a:rPr lang="en-US" sz="3500" dirty="0" err="1" smtClean="0"/>
              <a:t>traer</a:t>
            </a:r>
            <a:r>
              <a:rPr lang="en-US" sz="3500" dirty="0" smtClean="0"/>
              <a:t>) </a:t>
            </a:r>
            <a:r>
              <a:rPr lang="en-US" sz="3500" dirty="0"/>
              <a:t>la </a:t>
            </a:r>
            <a:r>
              <a:rPr lang="en-US" sz="3500" dirty="0" smtClean="0"/>
              <a:t>pizza</a:t>
            </a:r>
            <a:r>
              <a:rPr lang="en-US" sz="3500" dirty="0"/>
              <a:t> </a:t>
            </a:r>
            <a:r>
              <a:rPr lang="en-US" sz="3500" dirty="0" smtClean="0"/>
              <a:t>a la fiesta. </a:t>
            </a: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</a:t>
            </a:r>
            <a:r>
              <a:rPr lang="en-US" dirty="0" err="1" smtClean="0"/>
              <a:t>veinte</a:t>
            </a:r>
            <a:r>
              <a:rPr lang="en-US" dirty="0" smtClean="0"/>
              <a:t> y dos de </a:t>
            </a:r>
            <a:r>
              <a:rPr lang="en-US" dirty="0" err="1" smtClean="0"/>
              <a:t>abril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Open your textbook to page 156.  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Write down the 3 objectives for chapter 5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, el </a:t>
            </a:r>
            <a:r>
              <a:rPr lang="en-US" dirty="0" err="1" smtClean="0"/>
              <a:t>veinte</a:t>
            </a:r>
            <a:r>
              <a:rPr lang="en-US" dirty="0" smtClean="0"/>
              <a:t> y </a:t>
            </a:r>
            <a:r>
              <a:rPr lang="en-US" dirty="0" err="1" smtClean="0"/>
              <a:t>tres</a:t>
            </a:r>
            <a:r>
              <a:rPr lang="en-US" dirty="0" smtClean="0"/>
              <a:t> de </a:t>
            </a:r>
            <a:r>
              <a:rPr lang="en-US" dirty="0" err="1" smtClean="0"/>
              <a:t>abril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237" y="1551963"/>
            <a:ext cx="10238763" cy="4327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YOU WILL NEED YOUR TEXTBOOK TODAY. GO GET IT! </a:t>
            </a:r>
            <a:r>
              <a:rPr lang="en-US" sz="3000" dirty="0" smtClean="0"/>
              <a:t>Translate the following phrases into Spanish. Use your 5.1 vocab list to help.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blue eyes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green eyes</a:t>
            </a:r>
          </a:p>
          <a:p>
            <a:pPr marL="457200" indent="-457200">
              <a:buAutoNum type="arabicPeriod"/>
            </a:pPr>
            <a:r>
              <a:rPr lang="en-US" sz="3000" dirty="0"/>
              <a:t>b</a:t>
            </a:r>
            <a:r>
              <a:rPr lang="en-US" sz="3000" dirty="0" smtClean="0"/>
              <a:t>rown eyes</a:t>
            </a:r>
          </a:p>
        </p:txBody>
      </p:sp>
    </p:spTree>
    <p:extLst>
      <p:ext uri="{BB962C8B-B14F-4D97-AF65-F5344CB8AC3E}">
        <p14:creationId xmlns:p14="http://schemas.microsoft.com/office/powerpoint/2010/main" val="1200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Miercoles</a:t>
            </a:r>
            <a:r>
              <a:rPr lang="en-US" dirty="0" smtClean="0"/>
              <a:t>, el </a:t>
            </a:r>
            <a:r>
              <a:rPr lang="en-US" dirty="0" err="1" smtClean="0"/>
              <a:t>veinticuatro</a:t>
            </a:r>
            <a:r>
              <a:rPr lang="en-US" dirty="0" smtClean="0"/>
              <a:t> de </a:t>
            </a:r>
            <a:r>
              <a:rPr lang="en-US" dirty="0" err="1" smtClean="0"/>
              <a:t>abril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>
                <a:solidFill>
                  <a:srgbClr val="FF0000"/>
                </a:solidFill>
              </a:rPr>
              <a:t>YOU WILL NEED YOUR TEXTBOOK TODAY. GO GET IT! </a:t>
            </a:r>
            <a:r>
              <a:rPr lang="en-US" sz="2500" dirty="0"/>
              <a:t>Translate the following phrases into Spanish. Use your 5.1 vocab list to help.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Long hair: 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Short hair: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Blonde hair:</a:t>
            </a:r>
          </a:p>
          <a:p>
            <a:pPr marL="457200" indent="-457200">
              <a:buAutoNum type="arabicPeriod"/>
            </a:pPr>
            <a:r>
              <a:rPr lang="en-US" sz="2500" dirty="0" smtClean="0"/>
              <a:t>He has/she has: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veinticinco</a:t>
            </a:r>
            <a:r>
              <a:rPr lang="en-US" dirty="0" smtClean="0"/>
              <a:t> de </a:t>
            </a:r>
            <a:r>
              <a:rPr lang="en-US" dirty="0" err="1" smtClean="0"/>
              <a:t>abril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YOU WILL NEED YOUR TEXTBOOK TODAY. GO GET IT! </a:t>
            </a:r>
            <a:r>
              <a:rPr lang="en-US" dirty="0"/>
              <a:t>Translate the following phrases into Spanish. Use your 5.1 </a:t>
            </a:r>
            <a:r>
              <a:rPr lang="en-US" dirty="0" smtClean="0"/>
              <a:t>VOCAB LIST and POSSESSIVE ADJECTIVE NOTES </a:t>
            </a:r>
            <a:r>
              <a:rPr lang="en-US" dirty="0"/>
              <a:t>to help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1.  My cousins (all boys):</a:t>
            </a:r>
          </a:p>
          <a:p>
            <a:r>
              <a:rPr lang="en-US" dirty="0" smtClean="0"/>
              <a:t>2.  Our father: </a:t>
            </a:r>
          </a:p>
          <a:p>
            <a:r>
              <a:rPr lang="en-US" dirty="0" smtClean="0"/>
              <a:t>3.  His mother: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</a:t>
            </a:r>
            <a:r>
              <a:rPr lang="en-US" dirty="0" err="1" smtClean="0"/>
              <a:t>veintinueve</a:t>
            </a:r>
            <a:r>
              <a:rPr lang="en-US" dirty="0" smtClean="0"/>
              <a:t> de </a:t>
            </a:r>
            <a:r>
              <a:rPr lang="en-US" dirty="0" err="1" smtClean="0"/>
              <a:t>abril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42239"/>
            <a:ext cx="10178322" cy="4537353"/>
          </a:xfrm>
        </p:spPr>
        <p:txBody>
          <a:bodyPr>
            <a:noAutofit/>
          </a:bodyPr>
          <a:lstStyle/>
          <a:p>
            <a:r>
              <a:rPr lang="en-US" sz="2500" dirty="0" smtClean="0"/>
              <a:t>Complete the following phrases by choosing the correct possessive adjective from the parenthesis. Use your possessive adjective chart (note) for help.</a:t>
            </a:r>
          </a:p>
          <a:p>
            <a:pPr marL="0" indent="0">
              <a:buNone/>
            </a:pPr>
            <a:r>
              <a:rPr lang="en-US" sz="2500" dirty="0" smtClean="0"/>
              <a:t>	1.  My friends:  (</a:t>
            </a:r>
            <a:r>
              <a:rPr lang="en-US" sz="2500" dirty="0" err="1" smtClean="0"/>
              <a:t>Mis</a:t>
            </a:r>
            <a:r>
              <a:rPr lang="en-US" sz="2500" dirty="0" smtClean="0"/>
              <a:t>/</a:t>
            </a:r>
            <a:r>
              <a:rPr lang="en-US" sz="2500" dirty="0" err="1" smtClean="0"/>
              <a:t>Mi</a:t>
            </a:r>
            <a:r>
              <a:rPr lang="en-US" sz="2500" dirty="0" smtClean="0"/>
              <a:t>) amigos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2.  Our books:  (</a:t>
            </a:r>
            <a:r>
              <a:rPr lang="en-US" sz="2500" dirty="0" err="1" smtClean="0"/>
              <a:t>Nuestro</a:t>
            </a:r>
            <a:r>
              <a:rPr lang="en-US" sz="2500" dirty="0" smtClean="0"/>
              <a:t>/</a:t>
            </a:r>
            <a:r>
              <a:rPr lang="en-US" sz="2500" dirty="0" err="1" smtClean="0"/>
              <a:t>Nuestros</a:t>
            </a:r>
            <a:r>
              <a:rPr lang="en-US" sz="2500" dirty="0" smtClean="0"/>
              <a:t>) </a:t>
            </a:r>
            <a:r>
              <a:rPr lang="en-US" sz="2500" dirty="0" err="1" smtClean="0"/>
              <a:t>libros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3.  His class:  (Su/</a:t>
            </a:r>
            <a:r>
              <a:rPr lang="en-US" sz="2500" dirty="0" err="1" smtClean="0"/>
              <a:t>Sus</a:t>
            </a:r>
            <a:r>
              <a:rPr lang="en-US" sz="2500" dirty="0" smtClean="0"/>
              <a:t>) </a:t>
            </a:r>
            <a:r>
              <a:rPr lang="en-US" sz="2500" dirty="0" err="1" smtClean="0"/>
              <a:t>clase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4.  Their teacher: (Su/</a:t>
            </a:r>
            <a:r>
              <a:rPr lang="en-US" sz="2500" dirty="0" err="1" smtClean="0"/>
              <a:t>Sus</a:t>
            </a:r>
            <a:r>
              <a:rPr lang="en-US" sz="2500" dirty="0" smtClean="0"/>
              <a:t>) </a:t>
            </a:r>
            <a:r>
              <a:rPr lang="en-US" sz="2500" dirty="0" err="1" smtClean="0"/>
              <a:t>profesor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5.  My favorite food:  (</a:t>
            </a:r>
            <a:r>
              <a:rPr lang="en-US" sz="2500" dirty="0" err="1" smtClean="0"/>
              <a:t>Mi</a:t>
            </a:r>
            <a:r>
              <a:rPr lang="en-US" sz="2500" dirty="0" smtClean="0"/>
              <a:t>/</a:t>
            </a:r>
            <a:r>
              <a:rPr lang="en-US" sz="2500" dirty="0" err="1" smtClean="0"/>
              <a:t>Mis</a:t>
            </a:r>
            <a:r>
              <a:rPr lang="en-US" sz="2500" dirty="0" smtClean="0"/>
              <a:t>) comida </a:t>
            </a:r>
            <a:r>
              <a:rPr lang="en-US" sz="2500" dirty="0" err="1" smtClean="0"/>
              <a:t>favorita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/>
              <a:t>	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3614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Viernes, el </a:t>
            </a:r>
            <a:r>
              <a:rPr lang="en-US" dirty="0" err="1" smtClean="0"/>
              <a:t>veinticinco</a:t>
            </a:r>
            <a:r>
              <a:rPr lang="en-US" dirty="0" smtClean="0"/>
              <a:t> de </a:t>
            </a:r>
            <a:r>
              <a:rPr lang="en-US" dirty="0" err="1" smtClean="0"/>
              <a:t>enero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Translate the following sentences into “</a:t>
            </a:r>
            <a:r>
              <a:rPr lang="en-US" sz="3500" dirty="0" err="1" smtClean="0"/>
              <a:t>Inglés</a:t>
            </a:r>
            <a:r>
              <a:rPr lang="en-US" sz="3500" dirty="0" smtClean="0"/>
              <a:t>”.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Me </a:t>
            </a:r>
            <a:r>
              <a:rPr lang="en-US" sz="3500" dirty="0" err="1" smtClean="0"/>
              <a:t>gusta</a:t>
            </a:r>
            <a:r>
              <a:rPr lang="en-US" sz="3500" dirty="0" smtClean="0"/>
              <a:t> </a:t>
            </a:r>
            <a:r>
              <a:rPr lang="en-US" sz="3500" dirty="0" err="1" smtClean="0"/>
              <a:t>tocar</a:t>
            </a:r>
            <a:r>
              <a:rPr lang="en-US" sz="3500" dirty="0" smtClean="0"/>
              <a:t> el piano.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Quiero</a:t>
            </a:r>
            <a:r>
              <a:rPr lang="en-US" sz="3500" dirty="0" smtClean="0"/>
              <a:t> </a:t>
            </a:r>
            <a:r>
              <a:rPr lang="en-US" sz="3500" dirty="0" err="1" smtClean="0"/>
              <a:t>patinar</a:t>
            </a:r>
            <a:r>
              <a:rPr lang="en-US" sz="35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3500" dirty="0" err="1" smtClean="0"/>
              <a:t>Mañana</a:t>
            </a:r>
            <a:r>
              <a:rPr lang="en-US" sz="3500" dirty="0" smtClean="0"/>
              <a:t> </a:t>
            </a:r>
            <a:r>
              <a:rPr lang="en-US" sz="3500" dirty="0" err="1" smtClean="0"/>
              <a:t>voy</a:t>
            </a:r>
            <a:r>
              <a:rPr lang="en-US" sz="3500" dirty="0" smtClean="0"/>
              <a:t> al </a:t>
            </a:r>
            <a:r>
              <a:rPr lang="en-US" sz="3500" dirty="0" err="1" smtClean="0"/>
              <a:t>parque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</a:t>
            </a:r>
            <a:r>
              <a:rPr lang="en-US" dirty="0" err="1" smtClean="0"/>
              <a:t>cuatro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74801"/>
            <a:ext cx="10363200" cy="4304792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NO BELLWORK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martes</a:t>
            </a:r>
            <a:r>
              <a:rPr lang="en-US" dirty="0" smtClean="0"/>
              <a:t>, El </a:t>
            </a:r>
            <a:r>
              <a:rPr lang="en-US" dirty="0" err="1" smtClean="0"/>
              <a:t>cinco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73525"/>
            <a:ext cx="10178322" cy="4206067"/>
          </a:xfrm>
        </p:spPr>
        <p:txBody>
          <a:bodyPr/>
          <a:lstStyle/>
          <a:p>
            <a:r>
              <a:rPr lang="en-US" dirty="0" smtClean="0"/>
              <a:t>Conjugate the following 2 –AR verbs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BAILAR: TO DANCE 			   ESCUCHAR: TO LISTEN (TO)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407975"/>
              </p:ext>
            </p:extLst>
          </p:nvPr>
        </p:nvGraphicFramePr>
        <p:xfrm>
          <a:off x="1251678" y="3299012"/>
          <a:ext cx="4403306" cy="252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653">
                  <a:extLst>
                    <a:ext uri="{9D8B030D-6E8A-4147-A177-3AD203B41FA5}">
                      <a16:colId xmlns:a16="http://schemas.microsoft.com/office/drawing/2014/main" val="785790694"/>
                    </a:ext>
                  </a:extLst>
                </a:gridCol>
                <a:gridCol w="2201653">
                  <a:extLst>
                    <a:ext uri="{9D8B030D-6E8A-4147-A177-3AD203B41FA5}">
                      <a16:colId xmlns:a16="http://schemas.microsoft.com/office/drawing/2014/main" val="1996930114"/>
                    </a:ext>
                  </a:extLst>
                </a:gridCol>
              </a:tblGrid>
              <a:tr h="8412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408253"/>
                  </a:ext>
                </a:extLst>
              </a:tr>
              <a:tr h="8412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92856"/>
                  </a:ext>
                </a:extLst>
              </a:tr>
              <a:tr h="8412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0925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30042"/>
              </p:ext>
            </p:extLst>
          </p:nvPr>
        </p:nvGraphicFramePr>
        <p:xfrm>
          <a:off x="6528169" y="3299011"/>
          <a:ext cx="4403306" cy="252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653">
                  <a:extLst>
                    <a:ext uri="{9D8B030D-6E8A-4147-A177-3AD203B41FA5}">
                      <a16:colId xmlns:a16="http://schemas.microsoft.com/office/drawing/2014/main" val="785790694"/>
                    </a:ext>
                  </a:extLst>
                </a:gridCol>
                <a:gridCol w="2201653">
                  <a:extLst>
                    <a:ext uri="{9D8B030D-6E8A-4147-A177-3AD203B41FA5}">
                      <a16:colId xmlns:a16="http://schemas.microsoft.com/office/drawing/2014/main" val="1996930114"/>
                    </a:ext>
                  </a:extLst>
                </a:gridCol>
              </a:tblGrid>
              <a:tr h="8412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408253"/>
                  </a:ext>
                </a:extLst>
              </a:tr>
              <a:tr h="8412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92856"/>
                  </a:ext>
                </a:extLst>
              </a:tr>
              <a:tr h="8412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0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jueves</a:t>
            </a:r>
            <a:r>
              <a:rPr lang="en-US" dirty="0" smtClean="0"/>
              <a:t>, el </a:t>
            </a:r>
            <a:r>
              <a:rPr lang="en-US" dirty="0" err="1" smtClean="0"/>
              <a:t>siete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591733"/>
            <a:ext cx="10312400" cy="4961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Conjugate the following –AR verbs to complete the following sentences.  </a:t>
            </a:r>
          </a:p>
          <a:p>
            <a:pPr marL="457200" indent="-457200">
              <a:buAutoNum type="arabicPeriod"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casi</a:t>
            </a:r>
            <a:r>
              <a:rPr lang="en-US" sz="4000" dirty="0" smtClean="0"/>
              <a:t> </a:t>
            </a:r>
            <a:r>
              <a:rPr lang="en-US" sz="4000" dirty="0" err="1" smtClean="0"/>
              <a:t>siempre</a:t>
            </a:r>
            <a:r>
              <a:rPr lang="en-US" sz="4000" dirty="0" smtClean="0"/>
              <a:t> _______________ (</a:t>
            </a:r>
            <a:r>
              <a:rPr lang="en-US" sz="4000" dirty="0" err="1" smtClean="0"/>
              <a:t>hablar</a:t>
            </a:r>
            <a:r>
              <a:rPr lang="en-US" sz="4000" dirty="0" smtClean="0"/>
              <a:t>)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telefono</a:t>
            </a:r>
            <a:r>
              <a:rPr lang="en-US" sz="4000" dirty="0" smtClean="0"/>
              <a:t> con mi major amigo. 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Ella ________(</a:t>
            </a:r>
            <a:r>
              <a:rPr lang="en-US" sz="4000" dirty="0" err="1" smtClean="0"/>
              <a:t>escuchar</a:t>
            </a:r>
            <a:r>
              <a:rPr lang="en-US" sz="4000" dirty="0" smtClean="0"/>
              <a:t>) a la </a:t>
            </a:r>
            <a:r>
              <a:rPr lang="en-US" sz="4000" dirty="0" err="1" smtClean="0"/>
              <a:t>musica</a:t>
            </a:r>
            <a:r>
              <a:rPr lang="en-US" sz="4000" dirty="0" smtClean="0"/>
              <a:t> de </a:t>
            </a:r>
            <a:r>
              <a:rPr lang="en-US" sz="4000" dirty="0" err="1" smtClean="0"/>
              <a:t>J.Cole</a:t>
            </a:r>
            <a:r>
              <a:rPr lang="en-US" sz="4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hace</a:t>
            </a:r>
            <a:r>
              <a:rPr lang="en-US" sz="4000" dirty="0" smtClean="0"/>
              <a:t> </a:t>
            </a:r>
            <a:r>
              <a:rPr lang="en-US" sz="4000" dirty="0" err="1" smtClean="0"/>
              <a:t>buen</a:t>
            </a:r>
            <a:r>
              <a:rPr lang="en-US" sz="4000" dirty="0" smtClean="0"/>
              <a:t> </a:t>
            </a:r>
            <a:r>
              <a:rPr lang="en-US" sz="4000" dirty="0" err="1" smtClean="0"/>
              <a:t>tiempo</a:t>
            </a:r>
            <a:r>
              <a:rPr lang="en-US" sz="4000" dirty="0" smtClean="0"/>
              <a:t>, </a:t>
            </a:r>
            <a:r>
              <a:rPr lang="en-US" sz="4000" dirty="0" err="1" smtClean="0"/>
              <a:t>mis</a:t>
            </a:r>
            <a:r>
              <a:rPr lang="en-US" sz="4000" dirty="0" smtClean="0"/>
              <a:t> amigos y </a:t>
            </a:r>
            <a:r>
              <a:rPr lang="en-US" sz="4000" dirty="0" err="1" smtClean="0"/>
              <a:t>yo</a:t>
            </a:r>
            <a:r>
              <a:rPr lang="en-US" sz="4000" dirty="0" smtClean="0"/>
              <a:t> ____________(</a:t>
            </a:r>
            <a:r>
              <a:rPr lang="en-US" sz="4000" dirty="0" err="1" smtClean="0"/>
              <a:t>jugar</a:t>
            </a:r>
            <a:r>
              <a:rPr lang="en-US" sz="4000" dirty="0" smtClean="0"/>
              <a:t>) al </a:t>
            </a:r>
            <a:r>
              <a:rPr lang="en-US" sz="4000" dirty="0" err="1" smtClean="0"/>
              <a:t>tenis</a:t>
            </a:r>
            <a:r>
              <a:rPr lang="en-US" sz="4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4000" dirty="0" err="1" smtClean="0"/>
              <a:t>Nosotras</a:t>
            </a:r>
            <a:r>
              <a:rPr lang="en-US" sz="4000" dirty="0" smtClean="0"/>
              <a:t> ___________(</a:t>
            </a:r>
            <a:r>
              <a:rPr lang="en-US" sz="4000" dirty="0" err="1" smtClean="0"/>
              <a:t>bailar</a:t>
            </a:r>
            <a:r>
              <a:rPr lang="en-US" sz="4000" dirty="0" smtClean="0"/>
              <a:t>) </a:t>
            </a:r>
            <a:r>
              <a:rPr lang="en-US" sz="4000" dirty="0" err="1" smtClean="0"/>
              <a:t>todos</a:t>
            </a:r>
            <a:r>
              <a:rPr lang="en-US" sz="4000" dirty="0" smtClean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fines de </a:t>
            </a:r>
            <a:r>
              <a:rPr lang="en-US" sz="4000" dirty="0" err="1" smtClean="0"/>
              <a:t>semana</a:t>
            </a:r>
            <a:r>
              <a:rPr lang="en-US" sz="40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4000" dirty="0" err="1" smtClean="0"/>
              <a:t>Tú</a:t>
            </a:r>
            <a:r>
              <a:rPr lang="en-US" sz="4000" dirty="0" smtClean="0"/>
              <a:t> ________(</a:t>
            </a:r>
            <a:r>
              <a:rPr lang="en-US" sz="4000" dirty="0" err="1" smtClean="0"/>
              <a:t>tocar</a:t>
            </a:r>
            <a:r>
              <a:rPr lang="en-US" sz="4000" dirty="0" smtClean="0"/>
              <a:t>) el piano </a:t>
            </a:r>
            <a:r>
              <a:rPr lang="en-US" sz="4000" dirty="0" err="1" smtClean="0"/>
              <a:t>todos</a:t>
            </a:r>
            <a:r>
              <a:rPr lang="en-US" sz="4000" dirty="0" smtClean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</a:t>
            </a:r>
            <a:r>
              <a:rPr lang="en-US" sz="4000" dirty="0" err="1" smtClean="0"/>
              <a:t>dias</a:t>
            </a:r>
            <a:r>
              <a:rPr lang="en-US" sz="4000" dirty="0" smtClean="0"/>
              <a:t>. 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once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178" y="1128451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Conjugate the following –AR verbs to complete the following sentences.  </a:t>
            </a:r>
          </a:p>
          <a:p>
            <a:pPr marL="457200" indent="-457200">
              <a:buAutoNum type="arabicPeriod"/>
            </a:pPr>
            <a:r>
              <a:rPr lang="en-US" sz="3000" dirty="0" err="1" smtClean="0"/>
              <a:t>Nosotros</a:t>
            </a:r>
            <a:r>
              <a:rPr lang="en-US" sz="3000" dirty="0" smtClean="0"/>
              <a:t> </a:t>
            </a:r>
            <a:r>
              <a:rPr lang="en-US" sz="3000" dirty="0" err="1"/>
              <a:t>casi</a:t>
            </a:r>
            <a:r>
              <a:rPr lang="en-US" sz="3000" dirty="0"/>
              <a:t> </a:t>
            </a:r>
            <a:r>
              <a:rPr lang="en-US" sz="3000" dirty="0" err="1"/>
              <a:t>siempre</a:t>
            </a:r>
            <a:r>
              <a:rPr lang="en-US" sz="3000" dirty="0"/>
              <a:t> _______________ </a:t>
            </a:r>
            <a:r>
              <a:rPr lang="en-US" sz="3000" dirty="0" smtClean="0"/>
              <a:t>(</a:t>
            </a:r>
            <a:r>
              <a:rPr lang="en-US" sz="3000" dirty="0" err="1" smtClean="0"/>
              <a:t>nadar</a:t>
            </a:r>
            <a:r>
              <a:rPr lang="en-US" sz="3000" dirty="0" smtClean="0"/>
              <a:t>) </a:t>
            </a:r>
            <a:r>
              <a:rPr lang="en-US" sz="3000" dirty="0" err="1" smtClean="0"/>
              <a:t>en</a:t>
            </a:r>
            <a:r>
              <a:rPr lang="en-US" sz="3000" dirty="0" smtClean="0"/>
              <a:t> la </a:t>
            </a:r>
            <a:r>
              <a:rPr lang="en-US" sz="3000" dirty="0" err="1" smtClean="0"/>
              <a:t>piscina</a:t>
            </a:r>
            <a:r>
              <a:rPr lang="en-US" sz="3000" dirty="0" smtClean="0"/>
              <a:t> con </a:t>
            </a:r>
            <a:r>
              <a:rPr lang="en-US" sz="3000" dirty="0"/>
              <a:t>mi </a:t>
            </a:r>
            <a:r>
              <a:rPr lang="en-US" sz="3000" dirty="0" err="1" smtClean="0"/>
              <a:t>mejor</a:t>
            </a:r>
            <a:r>
              <a:rPr lang="en-US" sz="3000" dirty="0" smtClean="0"/>
              <a:t> amigo </a:t>
            </a:r>
            <a:r>
              <a:rPr lang="en-US" sz="3000" dirty="0" err="1" smtClean="0"/>
              <a:t>en</a:t>
            </a:r>
            <a:r>
              <a:rPr lang="en-US" sz="3000" dirty="0" smtClean="0"/>
              <a:t> el </a:t>
            </a:r>
            <a:r>
              <a:rPr lang="en-US" sz="3000" dirty="0" err="1" smtClean="0"/>
              <a:t>verano</a:t>
            </a:r>
            <a:r>
              <a:rPr lang="en-US" sz="3000" dirty="0" smtClean="0"/>
              <a:t>. </a:t>
            </a:r>
            <a:endParaRPr lang="en-US" sz="3000" dirty="0"/>
          </a:p>
          <a:p>
            <a:pPr marL="457200" indent="-457200">
              <a:buAutoNum type="arabicPeriod"/>
            </a:pPr>
            <a:r>
              <a:rPr lang="en-US" sz="3000" dirty="0" err="1" smtClean="0"/>
              <a:t>Yo</a:t>
            </a:r>
            <a:r>
              <a:rPr lang="en-US" sz="3000" dirty="0" smtClean="0"/>
              <a:t> ________(</a:t>
            </a:r>
            <a:r>
              <a:rPr lang="en-US" sz="3000" dirty="0" err="1" smtClean="0"/>
              <a:t>descansar</a:t>
            </a:r>
            <a:r>
              <a:rPr lang="en-US" sz="3000" dirty="0" smtClean="0"/>
              <a:t>) </a:t>
            </a:r>
            <a:r>
              <a:rPr lang="en-US" sz="3000" dirty="0" err="1" smtClean="0"/>
              <a:t>cuando</a:t>
            </a:r>
            <a:r>
              <a:rPr lang="en-US" sz="3000" dirty="0" smtClean="0"/>
              <a:t> </a:t>
            </a:r>
            <a:r>
              <a:rPr lang="en-US" sz="3000" dirty="0" err="1" smtClean="0"/>
              <a:t>hace</a:t>
            </a:r>
            <a:r>
              <a:rPr lang="en-US" sz="3000" dirty="0" smtClean="0"/>
              <a:t> mal </a:t>
            </a:r>
            <a:r>
              <a:rPr lang="en-US" sz="3000" dirty="0" err="1" smtClean="0"/>
              <a:t>tiempo</a:t>
            </a:r>
            <a:r>
              <a:rPr lang="en-US" sz="3000" dirty="0"/>
              <a:t>.</a:t>
            </a:r>
          </a:p>
          <a:p>
            <a:pPr marL="457200" indent="-457200">
              <a:buAutoNum type="arabicPeriod"/>
            </a:pPr>
            <a:r>
              <a:rPr lang="en-US" sz="3000" dirty="0" err="1"/>
              <a:t>Cuando</a:t>
            </a:r>
            <a:r>
              <a:rPr lang="en-US" sz="3000" dirty="0"/>
              <a:t> </a:t>
            </a:r>
            <a:r>
              <a:rPr lang="en-US" sz="3000" dirty="0" err="1"/>
              <a:t>hace</a:t>
            </a:r>
            <a:r>
              <a:rPr lang="en-US" sz="3000" dirty="0"/>
              <a:t> </a:t>
            </a:r>
            <a:r>
              <a:rPr lang="en-US" sz="3000" dirty="0" err="1"/>
              <a:t>buen</a:t>
            </a:r>
            <a:r>
              <a:rPr lang="en-US" sz="3000" dirty="0"/>
              <a:t> </a:t>
            </a:r>
            <a:r>
              <a:rPr lang="en-US" sz="3000" dirty="0" err="1"/>
              <a:t>tiempo</a:t>
            </a:r>
            <a:r>
              <a:rPr lang="en-US" sz="3000" dirty="0"/>
              <a:t>, </a:t>
            </a:r>
            <a:r>
              <a:rPr lang="en-US" sz="3000" dirty="0" err="1"/>
              <a:t>mis</a:t>
            </a:r>
            <a:r>
              <a:rPr lang="en-US" sz="3000" dirty="0"/>
              <a:t> amigos </a:t>
            </a:r>
            <a:r>
              <a:rPr lang="en-US" sz="3000" dirty="0" smtClean="0"/>
              <a:t>____________(</a:t>
            </a:r>
            <a:r>
              <a:rPr lang="en-US" sz="3000" dirty="0" err="1" smtClean="0"/>
              <a:t>montar</a:t>
            </a:r>
            <a:r>
              <a:rPr lang="en-US" sz="3000" dirty="0" smtClean="0"/>
              <a:t>) </a:t>
            </a:r>
            <a:r>
              <a:rPr lang="en-US" sz="3000" dirty="0" err="1" smtClean="0"/>
              <a:t>en</a:t>
            </a:r>
            <a:r>
              <a:rPr lang="en-US" sz="3000" dirty="0" smtClean="0"/>
              <a:t> </a:t>
            </a:r>
            <a:r>
              <a:rPr lang="en-US" sz="3000" dirty="0" err="1" smtClean="0"/>
              <a:t>bicicleta</a:t>
            </a:r>
            <a:r>
              <a:rPr lang="en-US" sz="3000" dirty="0" smtClean="0"/>
              <a:t>. </a:t>
            </a:r>
            <a:endParaRPr lang="en-US" sz="3000" dirty="0"/>
          </a:p>
          <a:p>
            <a:pPr marL="457200" indent="-457200">
              <a:buAutoNum type="arabicPeriod"/>
            </a:pPr>
            <a:r>
              <a:rPr lang="en-US" sz="3000" dirty="0" err="1" smtClean="0"/>
              <a:t>Tú</a:t>
            </a:r>
            <a:r>
              <a:rPr lang="en-US" sz="3000" dirty="0" smtClean="0"/>
              <a:t>___________(</a:t>
            </a:r>
            <a:r>
              <a:rPr lang="en-US" sz="3000" dirty="0" err="1" smtClean="0"/>
              <a:t>toca</a:t>
            </a:r>
            <a:r>
              <a:rPr lang="en-US" sz="3000" dirty="0" smtClean="0"/>
              <a:t>) </a:t>
            </a:r>
            <a:r>
              <a:rPr lang="en-US" sz="3000" dirty="0"/>
              <a:t>el piano </a:t>
            </a:r>
            <a:r>
              <a:rPr lang="en-US" sz="3000" dirty="0" err="1"/>
              <a:t>todos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</a:t>
            </a:r>
            <a:r>
              <a:rPr lang="en-US" sz="3000" dirty="0" err="1" smtClean="0"/>
              <a:t>días</a:t>
            </a:r>
            <a:r>
              <a:rPr lang="en-US" sz="3000" dirty="0"/>
              <a:t>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3000" dirty="0"/>
              <a:t>Marta y </a:t>
            </a:r>
            <a:r>
              <a:rPr lang="en-US" sz="3000" dirty="0" err="1"/>
              <a:t>yo</a:t>
            </a:r>
            <a:r>
              <a:rPr lang="en-US" sz="3000" dirty="0"/>
              <a:t> </a:t>
            </a:r>
            <a:r>
              <a:rPr lang="en-US" sz="3000" dirty="0" smtClean="0"/>
              <a:t>________(</a:t>
            </a:r>
            <a:r>
              <a:rPr lang="en-US" sz="3000" dirty="0" err="1" smtClean="0"/>
              <a:t>jugar</a:t>
            </a:r>
            <a:r>
              <a:rPr lang="en-US" sz="3000" dirty="0" smtClean="0"/>
              <a:t>) el </a:t>
            </a:r>
            <a:r>
              <a:rPr lang="en-US" sz="3000" dirty="0" err="1" smtClean="0"/>
              <a:t>tenis</a:t>
            </a:r>
            <a:r>
              <a:rPr lang="en-US" sz="3000" dirty="0" smtClean="0"/>
              <a:t> </a:t>
            </a:r>
            <a:r>
              <a:rPr lang="en-US" sz="3000" dirty="0" err="1" smtClean="0"/>
              <a:t>todos</a:t>
            </a:r>
            <a:r>
              <a:rPr lang="en-US" sz="3000" dirty="0" smtClean="0"/>
              <a:t> </a:t>
            </a:r>
            <a:r>
              <a:rPr lang="en-US" sz="3000" dirty="0" err="1"/>
              <a:t>los</a:t>
            </a:r>
            <a:r>
              <a:rPr lang="en-US" sz="3000" dirty="0"/>
              <a:t> fines de </a:t>
            </a:r>
            <a:r>
              <a:rPr lang="en-US" sz="3000" dirty="0" err="1"/>
              <a:t>semana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Viernes	- el quince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75" y="1304925"/>
            <a:ext cx="10258425" cy="4574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Conjugate </a:t>
            </a:r>
            <a:r>
              <a:rPr lang="en-US" sz="3000" dirty="0" smtClean="0"/>
              <a:t>IR (to go) to </a:t>
            </a:r>
            <a:r>
              <a:rPr lang="en-US" sz="3000" dirty="0"/>
              <a:t>complete the following sentences.  </a:t>
            </a:r>
          </a:p>
          <a:p>
            <a:pPr marL="457200" indent="-457200">
              <a:buAutoNum type="arabicPeriod"/>
            </a:pPr>
            <a:r>
              <a:rPr lang="en-US" sz="3000" dirty="0" err="1"/>
              <a:t>Nosotros</a:t>
            </a:r>
            <a:r>
              <a:rPr lang="en-US" sz="3000" dirty="0"/>
              <a:t> </a:t>
            </a:r>
            <a:r>
              <a:rPr lang="en-US" sz="3000" dirty="0" err="1"/>
              <a:t>casi</a:t>
            </a:r>
            <a:r>
              <a:rPr lang="en-US" sz="3000" dirty="0"/>
              <a:t> </a:t>
            </a:r>
            <a:r>
              <a:rPr lang="en-US" sz="3000" dirty="0" err="1"/>
              <a:t>siempre</a:t>
            </a:r>
            <a:r>
              <a:rPr lang="en-US" sz="3000" dirty="0"/>
              <a:t> _______________ </a:t>
            </a:r>
            <a:r>
              <a:rPr lang="en-US" sz="3000" dirty="0" smtClean="0"/>
              <a:t>(</a:t>
            </a:r>
            <a:r>
              <a:rPr lang="en-US" sz="3000" dirty="0" err="1" smtClean="0"/>
              <a:t>ir</a:t>
            </a:r>
            <a:r>
              <a:rPr lang="en-US" sz="3000" dirty="0" smtClean="0"/>
              <a:t>) a </a:t>
            </a:r>
            <a:r>
              <a:rPr lang="en-US" sz="3000" dirty="0"/>
              <a:t>la </a:t>
            </a:r>
            <a:r>
              <a:rPr lang="en-US" sz="3000" dirty="0" err="1"/>
              <a:t>piscina</a:t>
            </a:r>
            <a:r>
              <a:rPr lang="en-US" sz="3000" dirty="0"/>
              <a:t> con mi </a:t>
            </a:r>
            <a:r>
              <a:rPr lang="en-US" sz="3000" dirty="0" err="1"/>
              <a:t>mejor</a:t>
            </a:r>
            <a:r>
              <a:rPr lang="en-US" sz="3000" dirty="0"/>
              <a:t> amigo </a:t>
            </a:r>
            <a:r>
              <a:rPr lang="en-US" sz="3000" dirty="0" err="1"/>
              <a:t>en</a:t>
            </a:r>
            <a:r>
              <a:rPr lang="en-US" sz="3000" dirty="0"/>
              <a:t> el </a:t>
            </a:r>
            <a:r>
              <a:rPr lang="en-US" sz="3000" dirty="0" err="1"/>
              <a:t>verano</a:t>
            </a:r>
            <a:r>
              <a:rPr lang="en-US" sz="3000" dirty="0"/>
              <a:t>. </a:t>
            </a:r>
          </a:p>
          <a:p>
            <a:pPr marL="457200" indent="-457200">
              <a:buAutoNum type="arabicPeriod"/>
            </a:pPr>
            <a:r>
              <a:rPr lang="en-US" sz="3000" dirty="0" err="1"/>
              <a:t>Yo</a:t>
            </a:r>
            <a:r>
              <a:rPr lang="en-US" sz="3000" dirty="0"/>
              <a:t> </a:t>
            </a:r>
            <a:r>
              <a:rPr lang="en-US" sz="3000" dirty="0" smtClean="0"/>
              <a:t>________(</a:t>
            </a:r>
            <a:r>
              <a:rPr lang="en-US" sz="3000" dirty="0" err="1" smtClean="0"/>
              <a:t>ir</a:t>
            </a:r>
            <a:r>
              <a:rPr lang="en-US" sz="3000" dirty="0" smtClean="0"/>
              <a:t>) a la casa </a:t>
            </a:r>
            <a:r>
              <a:rPr lang="en-US" sz="3000" dirty="0" err="1" smtClean="0"/>
              <a:t>cuando</a:t>
            </a:r>
            <a:r>
              <a:rPr lang="en-US" sz="3000" dirty="0" smtClean="0"/>
              <a:t> </a:t>
            </a:r>
            <a:r>
              <a:rPr lang="en-US" sz="3000" dirty="0" err="1"/>
              <a:t>hace</a:t>
            </a:r>
            <a:r>
              <a:rPr lang="en-US" sz="3000" dirty="0"/>
              <a:t> mal </a:t>
            </a:r>
            <a:r>
              <a:rPr lang="en-US" sz="3000" dirty="0" err="1"/>
              <a:t>tiempo</a:t>
            </a:r>
            <a:r>
              <a:rPr lang="en-US" sz="3000" dirty="0"/>
              <a:t>.</a:t>
            </a:r>
          </a:p>
          <a:p>
            <a:pPr marL="457200" indent="-457200">
              <a:buAutoNum type="arabicPeriod"/>
            </a:pPr>
            <a:r>
              <a:rPr lang="en-US" sz="3000" dirty="0" err="1"/>
              <a:t>Cuando</a:t>
            </a:r>
            <a:r>
              <a:rPr lang="en-US" sz="3000" dirty="0"/>
              <a:t> </a:t>
            </a:r>
            <a:r>
              <a:rPr lang="en-US" sz="3000" dirty="0" err="1"/>
              <a:t>hace</a:t>
            </a:r>
            <a:r>
              <a:rPr lang="en-US" sz="3000" dirty="0"/>
              <a:t> </a:t>
            </a:r>
            <a:r>
              <a:rPr lang="en-US" sz="3000" dirty="0" err="1"/>
              <a:t>buen</a:t>
            </a:r>
            <a:r>
              <a:rPr lang="en-US" sz="3000" dirty="0"/>
              <a:t> </a:t>
            </a:r>
            <a:r>
              <a:rPr lang="en-US" sz="3000" dirty="0" err="1"/>
              <a:t>tiempo</a:t>
            </a:r>
            <a:r>
              <a:rPr lang="en-US" sz="3000" dirty="0"/>
              <a:t>, </a:t>
            </a:r>
            <a:r>
              <a:rPr lang="en-US" sz="3000" dirty="0" err="1"/>
              <a:t>mis</a:t>
            </a:r>
            <a:r>
              <a:rPr lang="en-US" sz="3000" dirty="0"/>
              <a:t> amigos </a:t>
            </a:r>
            <a:r>
              <a:rPr lang="en-US" sz="3000" dirty="0" smtClean="0"/>
              <a:t>____________(</a:t>
            </a:r>
            <a:r>
              <a:rPr lang="en-US" sz="3000" dirty="0" err="1" smtClean="0"/>
              <a:t>ir</a:t>
            </a:r>
            <a:r>
              <a:rPr lang="en-US" sz="3000" dirty="0" smtClean="0"/>
              <a:t>) al </a:t>
            </a:r>
            <a:r>
              <a:rPr lang="en-US" sz="3000" dirty="0" err="1" smtClean="0"/>
              <a:t>parque</a:t>
            </a:r>
            <a:r>
              <a:rPr lang="en-US" sz="3000" dirty="0" smtClean="0"/>
              <a:t>. </a:t>
            </a:r>
            <a:endParaRPr lang="en-US" sz="3000" dirty="0"/>
          </a:p>
          <a:p>
            <a:pPr marL="457200" indent="-457200">
              <a:buAutoNum type="arabicPeriod"/>
            </a:pPr>
            <a:r>
              <a:rPr lang="en-US" sz="3000" dirty="0" err="1"/>
              <a:t>Tú</a:t>
            </a:r>
            <a:r>
              <a:rPr lang="en-US" sz="3000" dirty="0" smtClean="0"/>
              <a:t>___________(</a:t>
            </a:r>
            <a:r>
              <a:rPr lang="en-US" sz="3000" dirty="0" err="1" smtClean="0"/>
              <a:t>ir</a:t>
            </a:r>
            <a:r>
              <a:rPr lang="en-US" sz="3000" dirty="0" smtClean="0"/>
              <a:t>) al </a:t>
            </a:r>
            <a:r>
              <a:rPr lang="en-US" sz="3000" dirty="0" err="1" smtClean="0"/>
              <a:t>colegio</a:t>
            </a:r>
            <a:r>
              <a:rPr lang="en-US" sz="3000" dirty="0" smtClean="0"/>
              <a:t> </a:t>
            </a:r>
            <a:r>
              <a:rPr lang="en-US" sz="3000" dirty="0" err="1"/>
              <a:t>todos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</a:t>
            </a:r>
            <a:r>
              <a:rPr lang="en-US" sz="3000" dirty="0" err="1"/>
              <a:t>días</a:t>
            </a:r>
            <a:r>
              <a:rPr lang="en-US" sz="3000" dirty="0"/>
              <a:t>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3000" dirty="0"/>
              <a:t>Marta y </a:t>
            </a:r>
            <a:r>
              <a:rPr lang="en-US" sz="3000" dirty="0" err="1"/>
              <a:t>yo</a:t>
            </a:r>
            <a:r>
              <a:rPr lang="en-US" sz="3000" dirty="0"/>
              <a:t> </a:t>
            </a:r>
            <a:r>
              <a:rPr lang="en-US" sz="3000" dirty="0" smtClean="0"/>
              <a:t>________(</a:t>
            </a:r>
            <a:r>
              <a:rPr lang="en-US" sz="3000" dirty="0" err="1" smtClean="0"/>
              <a:t>ir</a:t>
            </a:r>
            <a:r>
              <a:rPr lang="en-US" sz="3000" dirty="0" smtClean="0"/>
              <a:t>) a </a:t>
            </a:r>
            <a:r>
              <a:rPr lang="en-US" sz="3000" dirty="0" err="1" smtClean="0"/>
              <a:t>jugar</a:t>
            </a:r>
            <a:r>
              <a:rPr lang="en-US" sz="3000" dirty="0" smtClean="0"/>
              <a:t> el </a:t>
            </a:r>
            <a:r>
              <a:rPr lang="en-US" sz="3000" dirty="0" err="1"/>
              <a:t>tenis</a:t>
            </a:r>
            <a:r>
              <a:rPr lang="en-US" sz="3000" dirty="0"/>
              <a:t> </a:t>
            </a:r>
            <a:r>
              <a:rPr lang="en-US" sz="3000" dirty="0" err="1"/>
              <a:t>todos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fines de </a:t>
            </a:r>
            <a:r>
              <a:rPr lang="en-US" sz="3000" dirty="0" err="1"/>
              <a:t>semana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Lunes, el </a:t>
            </a:r>
            <a:r>
              <a:rPr lang="en-US" dirty="0" err="1" smtClean="0"/>
              <a:t>veinticinco</a:t>
            </a:r>
            <a:r>
              <a:rPr lang="en-US" dirty="0" smtClean="0"/>
              <a:t> de </a:t>
            </a:r>
            <a:r>
              <a:rPr lang="en-US" dirty="0" err="1" smtClean="0"/>
              <a:t>febrero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8123"/>
            <a:ext cx="10178322" cy="4191469"/>
          </a:xfrm>
        </p:spPr>
        <p:txBody>
          <a:bodyPr/>
          <a:lstStyle/>
          <a:p>
            <a:r>
              <a:rPr lang="en-US" sz="3000" dirty="0" smtClean="0"/>
              <a:t>Fill in the correct conjugations for the following verb charts in present tense. </a:t>
            </a:r>
            <a:endParaRPr lang="en-US" sz="3000" dirty="0"/>
          </a:p>
          <a:p>
            <a:r>
              <a:rPr lang="en-US" sz="3000" b="1" dirty="0" smtClean="0"/>
              <a:t>IR: TO GO</a:t>
            </a:r>
            <a:r>
              <a:rPr lang="en-US" sz="3000" dirty="0" smtClean="0"/>
              <a:t>			     </a:t>
            </a:r>
            <a:r>
              <a:rPr lang="en-US" sz="3000" b="1" dirty="0" smtClean="0"/>
              <a:t>JUGAR: TO PLAY </a:t>
            </a:r>
            <a:r>
              <a:rPr lang="en-US" sz="3000" dirty="0" smtClean="0"/>
              <a:t>(game/sport)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3331243"/>
            <a:ext cx="4438273" cy="2548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839" y="3331243"/>
            <a:ext cx="4438273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7583</TotalTime>
  <Words>1200</Words>
  <Application>Microsoft Office PowerPoint</Application>
  <PresentationFormat>Widescreen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Comic Sans MS</vt:lpstr>
      <vt:lpstr>Gill Sans MT</vt:lpstr>
      <vt:lpstr>Impact</vt:lpstr>
      <vt:lpstr>Badge</vt:lpstr>
      <vt:lpstr>BELLWORK: SEMESTER II</vt:lpstr>
      <vt:lpstr>Jueves, el veinticuatro de enero</vt:lpstr>
      <vt:lpstr>Viernes, el veinticinco de enero</vt:lpstr>
      <vt:lpstr>Lunes, el cuatro de febrero </vt:lpstr>
      <vt:lpstr>martes, El cinco de febrero</vt:lpstr>
      <vt:lpstr>jueves, el siete de febrero</vt:lpstr>
      <vt:lpstr>Lunes, el once de febrero</vt:lpstr>
      <vt:lpstr>Viernes - el quince de febrero</vt:lpstr>
      <vt:lpstr>Lunes, el veinticinco de febrero</vt:lpstr>
      <vt:lpstr>Martes, el veinte y seis de febrero</vt:lpstr>
      <vt:lpstr>Jueves, el veintiocho de febrero</vt:lpstr>
      <vt:lpstr>Viernes, el primero de marzo</vt:lpstr>
      <vt:lpstr>Lunes, el dieciocho de marzo </vt:lpstr>
      <vt:lpstr>Martes, el diecinueve de marzo</vt:lpstr>
      <vt:lpstr>Miércoles, el veinte de marzo</vt:lpstr>
      <vt:lpstr>Jueves, el veintiuno de marzo</vt:lpstr>
      <vt:lpstr>Viernes, el veinte y dos de marzo</vt:lpstr>
      <vt:lpstr>On test – Monday 3/25 OPEN NOTE teST</vt:lpstr>
      <vt:lpstr>Martes, el veinte y seis de marzo</vt:lpstr>
      <vt:lpstr>Miercoles, el veinte y siete de marzo</vt:lpstr>
      <vt:lpstr>Lunes, el veinte y dos de abril</vt:lpstr>
      <vt:lpstr>Martes, el veinte y tres de abril</vt:lpstr>
      <vt:lpstr>Miercoles, el veinticuatro de abril</vt:lpstr>
      <vt:lpstr>Jueves, el veinticinco de abril</vt:lpstr>
      <vt:lpstr>Lunes, el veintinueve de abril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SEMESTER II</dc:title>
  <dc:creator>Windows User</dc:creator>
  <cp:lastModifiedBy>Windows User</cp:lastModifiedBy>
  <cp:revision>54</cp:revision>
  <dcterms:created xsi:type="dcterms:W3CDTF">2019-01-24T11:46:57Z</dcterms:created>
  <dcterms:modified xsi:type="dcterms:W3CDTF">2019-04-29T13:45:27Z</dcterms:modified>
</cp:coreProperties>
</file>