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80D315D-395A-4D13-BEE9-611C02701B3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C5630D-4795-41B7-9297-980BFD2CAA5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437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315D-395A-4D13-BEE9-611C02701B3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30D-4795-41B7-9297-980BFD2C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9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315D-395A-4D13-BEE9-611C02701B3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30D-4795-41B7-9297-980BFD2C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3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315D-395A-4D13-BEE9-611C02701B3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30D-4795-41B7-9297-980BFD2C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80D315D-395A-4D13-BEE9-611C02701B3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C5630D-4795-41B7-9297-980BFD2CAA5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47341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315D-395A-4D13-BEE9-611C02701B3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30D-4795-41B7-9297-980BFD2C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033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315D-395A-4D13-BEE9-611C02701B3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30D-4795-41B7-9297-980BFD2C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526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315D-395A-4D13-BEE9-611C02701B3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30D-4795-41B7-9297-980BFD2C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7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315D-395A-4D13-BEE9-611C02701B3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630D-4795-41B7-9297-980BFD2C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7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80D315D-395A-4D13-BEE9-611C02701B3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DC5630D-4795-41B7-9297-980BFD2CAA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47640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80D315D-395A-4D13-BEE9-611C02701B3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DC5630D-4795-41B7-9297-980BFD2C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0D315D-395A-4D13-BEE9-611C02701B3D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C5630D-4795-41B7-9297-980BFD2CAA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705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Tense Conjugation of -AR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parts of a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18437"/>
            <a:ext cx="10178322" cy="4561155"/>
          </a:xfrm>
        </p:spPr>
        <p:txBody>
          <a:bodyPr/>
          <a:lstStyle/>
          <a:p>
            <a:r>
              <a:rPr lang="en-US" sz="4000" dirty="0" smtClean="0"/>
              <a:t>Every verb </a:t>
            </a:r>
            <a:r>
              <a:rPr lang="en-US" sz="4000" dirty="0" smtClean="0"/>
              <a:t>two parts: a stem &amp; an ending</a:t>
            </a:r>
            <a:endParaRPr lang="en-US" sz="4000" dirty="0" smtClean="0"/>
          </a:p>
          <a:p>
            <a:r>
              <a:rPr lang="en-US" sz="4000" dirty="0" smtClean="0"/>
              <a:t>The verb stem is followed by an infinitive (</a:t>
            </a:r>
            <a:r>
              <a:rPr lang="en-US" sz="4000" dirty="0" err="1" smtClean="0"/>
              <a:t>ar</a:t>
            </a:r>
            <a:r>
              <a:rPr lang="en-US" sz="4000" dirty="0" smtClean="0"/>
              <a:t>, </a:t>
            </a:r>
            <a:r>
              <a:rPr lang="en-US" sz="4000" dirty="0" err="1" smtClean="0"/>
              <a:t>er</a:t>
            </a:r>
            <a:r>
              <a:rPr lang="en-US" sz="4000" dirty="0" smtClean="0"/>
              <a:t>, </a:t>
            </a:r>
            <a:r>
              <a:rPr lang="en-US" sz="4000" dirty="0" err="1" smtClean="0"/>
              <a:t>ir</a:t>
            </a:r>
            <a:r>
              <a:rPr lang="en-US" sz="4000" dirty="0" smtClean="0"/>
              <a:t>) ending, which does NOT name a subject</a:t>
            </a:r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001775"/>
              </p:ext>
            </p:extLst>
          </p:nvPr>
        </p:nvGraphicFramePr>
        <p:xfrm>
          <a:off x="1585433" y="3572540"/>
          <a:ext cx="9132186" cy="1749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6093">
                  <a:extLst>
                    <a:ext uri="{9D8B030D-6E8A-4147-A177-3AD203B41FA5}">
                      <a16:colId xmlns:a16="http://schemas.microsoft.com/office/drawing/2014/main" val="2240105554"/>
                    </a:ext>
                  </a:extLst>
                </a:gridCol>
                <a:gridCol w="4566093">
                  <a:extLst>
                    <a:ext uri="{9D8B030D-6E8A-4147-A177-3AD203B41FA5}">
                      <a16:colId xmlns:a16="http://schemas.microsoft.com/office/drawing/2014/main" val="238743754"/>
                    </a:ext>
                  </a:extLst>
                </a:gridCol>
              </a:tblGrid>
              <a:tr h="1749725">
                <a:tc>
                  <a:txBody>
                    <a:bodyPr/>
                    <a:lstStyle/>
                    <a:p>
                      <a:r>
                        <a:rPr lang="en-US" sz="10000" dirty="0" smtClean="0"/>
                        <a:t>cant</a:t>
                      </a:r>
                      <a:endParaRPr lang="en-US" sz="1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0" dirty="0" err="1" smtClean="0"/>
                        <a:t>ar</a:t>
                      </a:r>
                      <a:endParaRPr lang="en-US" sz="1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745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95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Conjugating a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97173"/>
            <a:ext cx="10178322" cy="4582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To give a subject to a verb you must CONJUGATE it.</a:t>
            </a:r>
          </a:p>
          <a:p>
            <a:pPr marL="0" indent="0">
              <a:buNone/>
            </a:pPr>
            <a:r>
              <a:rPr lang="en-US" sz="4000" dirty="0" smtClean="0"/>
              <a:t>To conjugate the verb you have to: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1. ) Drop the –AR, -ER, or –IR ending</a:t>
            </a:r>
          </a:p>
          <a:p>
            <a:pPr marL="0" indent="0">
              <a:buNone/>
            </a:pPr>
            <a:r>
              <a:rPr lang="en-US" sz="4000" dirty="0" smtClean="0"/>
              <a:t>	2.)  Add the proper ending to match the     subject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14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ENDINGS FOR –AR VERBS (PRESENT TENSE)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921887"/>
              </p:ext>
            </p:extLst>
          </p:nvPr>
        </p:nvGraphicFramePr>
        <p:xfrm>
          <a:off x="1711354" y="1658679"/>
          <a:ext cx="9070060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030">
                  <a:extLst>
                    <a:ext uri="{9D8B030D-6E8A-4147-A177-3AD203B41FA5}">
                      <a16:colId xmlns:a16="http://schemas.microsoft.com/office/drawing/2014/main" val="1483728695"/>
                    </a:ext>
                  </a:extLst>
                </a:gridCol>
                <a:gridCol w="4535030">
                  <a:extLst>
                    <a:ext uri="{9D8B030D-6E8A-4147-A177-3AD203B41FA5}">
                      <a16:colId xmlns:a16="http://schemas.microsoft.com/office/drawing/2014/main" val="1882530859"/>
                    </a:ext>
                  </a:extLst>
                </a:gridCol>
              </a:tblGrid>
              <a:tr h="1867309">
                <a:tc>
                  <a:txBody>
                    <a:bodyPr/>
                    <a:lstStyle/>
                    <a:p>
                      <a:pPr lvl="1"/>
                      <a:r>
                        <a:rPr lang="en-US" sz="9000" dirty="0" smtClean="0">
                          <a:solidFill>
                            <a:schemeClr val="tx1"/>
                          </a:solidFill>
                        </a:rPr>
                        <a:t>-o</a:t>
                      </a:r>
                    </a:p>
                    <a:p>
                      <a:pPr lvl="1"/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9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9000" dirty="0" err="1" smtClean="0">
                          <a:solidFill>
                            <a:schemeClr val="tx1"/>
                          </a:solidFill>
                        </a:rPr>
                        <a:t>amos</a:t>
                      </a:r>
                      <a:endParaRPr lang="en-US" sz="900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3000" b="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/as)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400440"/>
                  </a:ext>
                </a:extLst>
              </a:tr>
              <a:tr h="1867309">
                <a:tc>
                  <a:txBody>
                    <a:bodyPr/>
                    <a:lstStyle/>
                    <a:p>
                      <a:pPr lvl="1"/>
                      <a:r>
                        <a:rPr lang="en-US" sz="9000" dirty="0" smtClean="0"/>
                        <a:t>-</a:t>
                      </a:r>
                      <a:r>
                        <a:rPr lang="en-US" sz="9000" b="1" dirty="0" smtClean="0"/>
                        <a:t>as</a:t>
                      </a:r>
                    </a:p>
                    <a:p>
                      <a:pPr lvl="1"/>
                      <a:r>
                        <a:rPr lang="en-US" sz="3000" dirty="0" smtClean="0"/>
                        <a:t>(</a:t>
                      </a:r>
                      <a:r>
                        <a:rPr lang="en-US" sz="3000" dirty="0" err="1" smtClean="0"/>
                        <a:t>tú</a:t>
                      </a:r>
                      <a:r>
                        <a:rPr lang="en-US" sz="3000" dirty="0" smtClean="0"/>
                        <a:t>)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9000" b="1" dirty="0" smtClean="0"/>
                        <a:t>-</a:t>
                      </a:r>
                      <a:r>
                        <a:rPr lang="en-US" sz="9000" b="1" dirty="0" err="1" smtClean="0"/>
                        <a:t>áis</a:t>
                      </a:r>
                      <a:r>
                        <a:rPr lang="en-US" sz="9000" b="1" baseline="0" dirty="0" smtClean="0"/>
                        <a:t> </a:t>
                      </a:r>
                    </a:p>
                    <a:p>
                      <a:pPr lvl="1"/>
                      <a:r>
                        <a:rPr lang="en-US" sz="3000" dirty="0" smtClean="0"/>
                        <a:t>(</a:t>
                      </a:r>
                      <a:r>
                        <a:rPr lang="en-US" sz="3000" dirty="0" err="1" smtClean="0"/>
                        <a:t>vosotros</a:t>
                      </a:r>
                      <a:r>
                        <a:rPr lang="en-US" sz="3000" dirty="0" smtClean="0"/>
                        <a:t>/as)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505846"/>
                  </a:ext>
                </a:extLst>
              </a:tr>
              <a:tr h="290470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0" b="1" i="0" dirty="0" smtClean="0"/>
                        <a:t>-a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(</a:t>
                      </a:r>
                      <a:r>
                        <a:rPr lang="en-US" sz="3000" dirty="0" err="1" smtClean="0"/>
                        <a:t>él</a:t>
                      </a:r>
                      <a:r>
                        <a:rPr lang="en-US" sz="3000" dirty="0" smtClean="0"/>
                        <a:t>, </a:t>
                      </a:r>
                      <a:r>
                        <a:rPr lang="en-US" sz="3000" dirty="0" err="1" smtClean="0"/>
                        <a:t>ella</a:t>
                      </a:r>
                      <a:r>
                        <a:rPr lang="en-US" sz="3000" dirty="0" smtClean="0"/>
                        <a:t>, </a:t>
                      </a:r>
                      <a:r>
                        <a:rPr lang="en-US" sz="3000" dirty="0" err="1" smtClean="0"/>
                        <a:t>ud</a:t>
                      </a:r>
                      <a:r>
                        <a:rPr lang="en-US" sz="3000" dirty="0" smtClean="0"/>
                        <a:t>.</a:t>
                      </a:r>
                      <a:r>
                        <a:rPr lang="en-US" sz="3000" baseline="0" dirty="0" smtClean="0"/>
                        <a:t> )</a:t>
                      </a:r>
                    </a:p>
                    <a:p>
                      <a:pPr lvl="1"/>
                      <a:endParaRPr lang="en-US" sz="7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9000" b="1" dirty="0" smtClean="0"/>
                        <a:t>-an</a:t>
                      </a:r>
                    </a:p>
                    <a:p>
                      <a:pPr lvl="1"/>
                      <a:r>
                        <a:rPr lang="en-US" sz="3000" dirty="0" smtClean="0"/>
                        <a:t>(</a:t>
                      </a:r>
                      <a:r>
                        <a:rPr lang="en-US" sz="3000" dirty="0" err="1" smtClean="0"/>
                        <a:t>ellos</a:t>
                      </a:r>
                      <a:r>
                        <a:rPr lang="en-US" sz="3000" dirty="0" smtClean="0"/>
                        <a:t>/as,</a:t>
                      </a:r>
                      <a:r>
                        <a:rPr lang="en-US" sz="3000" baseline="0" dirty="0" smtClean="0"/>
                        <a:t> </a:t>
                      </a:r>
                      <a:r>
                        <a:rPr lang="en-US" sz="3000" baseline="0" dirty="0" err="1" smtClean="0"/>
                        <a:t>uds</a:t>
                      </a:r>
                      <a:r>
                        <a:rPr lang="en-US" sz="3000" baseline="0" dirty="0" smtClean="0"/>
                        <a:t>.)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626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50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86541"/>
            <a:ext cx="10178322" cy="5092994"/>
          </a:xfrm>
        </p:spPr>
        <p:txBody>
          <a:bodyPr>
            <a:noAutofit/>
          </a:bodyPr>
          <a:lstStyle/>
          <a:p>
            <a:r>
              <a:rPr lang="en-US" sz="3000" dirty="0" smtClean="0"/>
              <a:t>The ending of the verb tells the subject of the verb/action.</a:t>
            </a:r>
          </a:p>
          <a:p>
            <a:r>
              <a:rPr lang="en-US" sz="3000" dirty="0" smtClean="0"/>
              <a:t>So, the subject pronoun is normally left out </a:t>
            </a:r>
          </a:p>
          <a:p>
            <a:pPr lvl="1" algn="ctr"/>
            <a:r>
              <a:rPr lang="en-US" sz="3000" dirty="0" err="1" smtClean="0"/>
              <a:t>Yo</a:t>
            </a:r>
            <a:r>
              <a:rPr lang="en-US" sz="3000" dirty="0" smtClean="0"/>
              <a:t> canto “</a:t>
            </a:r>
            <a:r>
              <a:rPr lang="en-US" sz="3000" dirty="0" err="1" smtClean="0"/>
              <a:t>Controlla</a:t>
            </a:r>
            <a:r>
              <a:rPr lang="en-US" sz="3000" dirty="0" smtClean="0"/>
              <a:t>” </a:t>
            </a:r>
            <a:r>
              <a:rPr lang="en-US" sz="3000" dirty="0" err="1" smtClean="0"/>
              <a:t>por</a:t>
            </a:r>
            <a:r>
              <a:rPr lang="en-US" sz="3000" dirty="0" smtClean="0"/>
              <a:t> Drake.     </a:t>
            </a:r>
          </a:p>
          <a:p>
            <a:pPr marL="457200" lvl="1" indent="0" algn="ctr">
              <a:buNone/>
            </a:pPr>
            <a:r>
              <a:rPr lang="en-US" sz="3000" dirty="0" smtClean="0"/>
              <a:t>vs.    </a:t>
            </a:r>
          </a:p>
          <a:p>
            <a:pPr lvl="1" algn="ctr"/>
            <a:r>
              <a:rPr lang="en-US" sz="3000" dirty="0" smtClean="0"/>
              <a:t>Canto “</a:t>
            </a:r>
            <a:r>
              <a:rPr lang="en-US" sz="3000" dirty="0" err="1" smtClean="0"/>
              <a:t>Controlla</a:t>
            </a:r>
            <a:r>
              <a:rPr lang="en-US" sz="3000" dirty="0" smtClean="0"/>
              <a:t>” </a:t>
            </a:r>
            <a:r>
              <a:rPr lang="en-US" sz="3000" dirty="0" err="1" smtClean="0"/>
              <a:t>por</a:t>
            </a:r>
            <a:r>
              <a:rPr lang="en-US" sz="3000" dirty="0" smtClean="0"/>
              <a:t> Drake. 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dirty="0" smtClean="0"/>
              <a:t>When speaking in </a:t>
            </a:r>
            <a:r>
              <a:rPr lang="en-US" sz="3000" dirty="0" smtClean="0"/>
              <a:t>third person </a:t>
            </a:r>
            <a:r>
              <a:rPr lang="en-US" sz="3000" dirty="0" smtClean="0"/>
              <a:t>singular or plural (he, she, they, you all), you MUST use the pronoun. </a:t>
            </a:r>
          </a:p>
          <a:p>
            <a:pPr marL="457200" lvl="1" indent="0">
              <a:buNone/>
            </a:pPr>
            <a:r>
              <a:rPr lang="en-US" sz="3000" dirty="0" smtClean="0"/>
              <a:t>- Ella </a:t>
            </a:r>
            <a:r>
              <a:rPr lang="en-US" sz="3000" dirty="0" err="1" smtClean="0"/>
              <a:t>canta</a:t>
            </a:r>
            <a:r>
              <a:rPr lang="en-US" sz="3000" dirty="0" smtClean="0"/>
              <a:t> “</a:t>
            </a:r>
            <a:r>
              <a:rPr lang="en-US" sz="3000" dirty="0" err="1" smtClean="0"/>
              <a:t>Controlla</a:t>
            </a:r>
            <a:r>
              <a:rPr lang="en-US" sz="3000" dirty="0" smtClean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204586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54642"/>
            <a:ext cx="10178322" cy="5295013"/>
          </a:xfrm>
        </p:spPr>
        <p:txBody>
          <a:bodyPr>
            <a:no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/>
              <a:t>Yo</a:t>
            </a:r>
            <a:r>
              <a:rPr lang="en-US" sz="4000" dirty="0" smtClean="0"/>
              <a:t> ___________________ (</a:t>
            </a:r>
            <a:r>
              <a:rPr lang="en-US" sz="4000" dirty="0" err="1" smtClean="0"/>
              <a:t>bailar</a:t>
            </a:r>
            <a:r>
              <a:rPr lang="en-US" sz="4000" dirty="0"/>
              <a:t>)</a:t>
            </a:r>
            <a:endParaRPr lang="en-US" sz="4000" dirty="0" smtClean="0"/>
          </a:p>
          <a:p>
            <a:r>
              <a:rPr lang="en-US" sz="4000" dirty="0" smtClean="0"/>
              <a:t>Marta ___________________(</a:t>
            </a:r>
            <a:r>
              <a:rPr lang="en-US" sz="4000" dirty="0" err="1" smtClean="0"/>
              <a:t>cantar</a:t>
            </a:r>
            <a:r>
              <a:rPr lang="en-US" sz="4000" dirty="0" smtClean="0"/>
              <a:t>)</a:t>
            </a:r>
          </a:p>
          <a:p>
            <a:r>
              <a:rPr lang="en-US" sz="4000" dirty="0" err="1" smtClean="0"/>
              <a:t>Nosotros</a:t>
            </a:r>
            <a:r>
              <a:rPr lang="en-US" sz="4000" dirty="0" smtClean="0"/>
              <a:t> ____________________ (</a:t>
            </a:r>
            <a:r>
              <a:rPr lang="en-US" sz="4000" dirty="0" err="1" smtClean="0"/>
              <a:t>pasear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Juan y Marta __________________(</a:t>
            </a:r>
            <a:r>
              <a:rPr lang="en-US" sz="4000" dirty="0" err="1" smtClean="0"/>
              <a:t>escuchar</a:t>
            </a:r>
            <a:r>
              <a:rPr lang="en-US" sz="4000" dirty="0" smtClean="0"/>
              <a:t>) </a:t>
            </a:r>
          </a:p>
          <a:p>
            <a:r>
              <a:rPr lang="en-US" sz="4000" dirty="0" smtClean="0"/>
              <a:t>Emanuel y </a:t>
            </a:r>
            <a:r>
              <a:rPr lang="en-US" sz="4000" dirty="0" err="1" smtClean="0"/>
              <a:t>yo</a:t>
            </a:r>
            <a:r>
              <a:rPr lang="en-US" sz="4000" dirty="0" smtClean="0"/>
              <a:t> ___________________(</a:t>
            </a:r>
            <a:r>
              <a:rPr lang="en-US" sz="4000" dirty="0" err="1" smtClean="0"/>
              <a:t>nadar</a:t>
            </a:r>
            <a:r>
              <a:rPr lang="en-US" sz="40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9958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207</TotalTime>
  <Words>217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Present Tense Conjugation of -AR VERBS</vt:lpstr>
      <vt:lpstr>The parts of a verb</vt:lpstr>
      <vt:lpstr>Conjugating a verb</vt:lpstr>
      <vt:lpstr>ENDINGS FOR –AR VERBS (PRESENT TENSE) </vt:lpstr>
      <vt:lpstr>Subject pronouns</vt:lpstr>
      <vt:lpstr>practica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 Conjugation of -AR VERBS</dc:title>
  <dc:creator>Windows User</dc:creator>
  <cp:lastModifiedBy>Windows User</cp:lastModifiedBy>
  <cp:revision>7</cp:revision>
  <dcterms:created xsi:type="dcterms:W3CDTF">2017-01-04T16:34:52Z</dcterms:created>
  <dcterms:modified xsi:type="dcterms:W3CDTF">2017-01-05T15:48:40Z</dcterms:modified>
</cp:coreProperties>
</file>