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8B9EBBA-996F-894A-B54A-D6246ED52CEA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69916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01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ED62726E-379B-B349-9EED-81ED093FA806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8896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42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8DFA1846-DA80-1C48-A609-854EA85C59AD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6231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363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51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31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97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378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68442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9B482E8-6E0E-1B4F-B1FD-C69DB9E858D9}" type="datetimeFigureOut">
              <a:rPr lang="en-US" smtClean="0"/>
              <a:pPr/>
              <a:t>2/3/2020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880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ederated_state" TargetMode="External"/><Relationship Id="rId2" Type="http://schemas.openxmlformats.org/officeDocument/2006/relationships/hyperlink" Target="https://en.wikipedia.org/wiki/Feder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Federal_republic#cite_note-1" TargetMode="External"/><Relationship Id="rId4" Type="http://schemas.openxmlformats.org/officeDocument/2006/relationships/hyperlink" Target="https://en.wikipedia.org/wiki/Republic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smtClean="0"/>
              <a:t>KEY FACTS: México </a:t>
            </a:r>
            <a:endParaRPr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536" y="3448246"/>
            <a:ext cx="7034362" cy="706355"/>
          </a:xfrm>
        </p:spPr>
        <p:txBody>
          <a:bodyPr>
            <a:normAutofit fontScale="92500" lnSpcReduction="10000"/>
          </a:bodyPr>
          <a:lstStyle/>
          <a:p>
            <a:r>
              <a:rPr lang="es-MX" dirty="0" err="1" smtClean="0"/>
              <a:t>Directions</a:t>
            </a:r>
            <a:r>
              <a:rPr lang="es-MX" dirty="0" smtClean="0"/>
              <a:t>: Por favor, </a:t>
            </a:r>
            <a:r>
              <a:rPr lang="es-MX" dirty="0" err="1" smtClean="0"/>
              <a:t>fill</a:t>
            </a:r>
            <a:r>
              <a:rPr lang="es-MX" dirty="0" smtClean="0"/>
              <a:t> in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guided</a:t>
            </a:r>
            <a:r>
              <a:rPr lang="es-MX" dirty="0" smtClean="0"/>
              <a:t> notes as </a:t>
            </a:r>
            <a:r>
              <a:rPr lang="es-MX" dirty="0" err="1" smtClean="0"/>
              <a:t>we</a:t>
            </a:r>
            <a:r>
              <a:rPr lang="es-MX" dirty="0" smtClean="0"/>
              <a:t> </a:t>
            </a:r>
            <a:r>
              <a:rPr lang="es-MX" dirty="0" err="1" smtClean="0"/>
              <a:t>discuss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following</a:t>
            </a:r>
            <a:r>
              <a:rPr lang="es-MX" dirty="0" smtClean="0"/>
              <a:t> </a:t>
            </a:r>
            <a:r>
              <a:rPr lang="es-MX" dirty="0" err="1" smtClean="0"/>
              <a:t>aspects</a:t>
            </a:r>
            <a:r>
              <a:rPr lang="es-MX" dirty="0" smtClean="0"/>
              <a:t> of México! </a:t>
            </a:r>
            <a:endParaRPr lang="es-MX" dirty="0"/>
          </a:p>
        </p:txBody>
      </p:sp>
      <p:pic>
        <p:nvPicPr>
          <p:cNvPr id="4" name="Picture 3" descr="Maps: Ma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463" y="2127758"/>
            <a:ext cx="4391545" cy="3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78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 smtClean="0">
                <a:solidFill>
                  <a:srgbClr val="FF0000"/>
                </a:solidFill>
              </a:rPr>
              <a:t>Offical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Language</a:t>
            </a:r>
            <a:r>
              <a:rPr lang="es-MX" dirty="0" smtClean="0"/>
              <a:t>: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5000" dirty="0" smtClean="0"/>
              <a:t>Español </a:t>
            </a:r>
            <a:endParaRPr lang="es-MX" sz="5000" dirty="0"/>
          </a:p>
        </p:txBody>
      </p:sp>
    </p:spTree>
    <p:extLst>
      <p:ext uri="{BB962C8B-B14F-4D97-AF65-F5344CB8AC3E}">
        <p14:creationId xmlns:p14="http://schemas.microsoft.com/office/powerpoint/2010/main" val="287040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82880"/>
            <a:ext cx="3833906" cy="5329290"/>
          </a:xfrm>
        </p:spPr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Money (dinero)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MX" sz="5000" dirty="0" err="1" smtClean="0"/>
              <a:t>Mexican</a:t>
            </a:r>
            <a:r>
              <a:rPr lang="es-MX" sz="5000" dirty="0" smtClean="0"/>
              <a:t> Peso </a:t>
            </a:r>
            <a:endParaRPr lang="es-MX" sz="5000" dirty="0"/>
          </a:p>
        </p:txBody>
      </p:sp>
      <p:pic>
        <p:nvPicPr>
          <p:cNvPr id="5" name="Picture 4" descr="750 Mexican Pesos - Mexican Peso - Buy Currenc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1704456"/>
            <a:ext cx="4762500" cy="4762500"/>
          </a:xfrm>
          <a:prstGeom prst="rect">
            <a:avLst/>
          </a:prstGeom>
        </p:spPr>
      </p:pic>
      <p:pic>
        <p:nvPicPr>
          <p:cNvPr id="6" name="Picture 5" descr="The Best Hours To Trade the Mexican Peso (MXN, US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563438"/>
            <a:ext cx="6032710" cy="390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36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 smtClean="0">
                <a:solidFill>
                  <a:srgbClr val="FF0000"/>
                </a:solidFill>
              </a:rPr>
              <a:t>Major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Sports</a:t>
            </a:r>
            <a:r>
              <a:rPr lang="es-MX" b="1" dirty="0" smtClean="0">
                <a:solidFill>
                  <a:srgbClr val="FF0000"/>
                </a:solidFill>
              </a:rPr>
              <a:t>: 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6000" dirty="0" smtClean="0"/>
              <a:t>Soccer and </a:t>
            </a:r>
            <a:r>
              <a:rPr lang="es-MX" sz="6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Bullfighting</a:t>
            </a:r>
            <a:endParaRPr lang="es-MX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Bullfighting at Las Ventas | Plus Ultr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1923" y="3035924"/>
            <a:ext cx="3667576" cy="2750682"/>
          </a:xfrm>
          <a:prstGeom prst="rect">
            <a:avLst/>
          </a:prstGeom>
        </p:spPr>
      </p:pic>
      <p:pic>
        <p:nvPicPr>
          <p:cNvPr id="6" name="Picture 5" descr="Mexico at the FIFA World Cup - Wikipedi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1" y="2892829"/>
            <a:ext cx="4374964" cy="2796331"/>
          </a:xfrm>
          <a:prstGeom prst="rect">
            <a:avLst/>
          </a:prstGeom>
        </p:spPr>
      </p:pic>
      <p:pic>
        <p:nvPicPr>
          <p:cNvPr id="7" name="Picture 6" descr="Mexico national football team - Wikipedi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435" y="2914974"/>
            <a:ext cx="2621240" cy="299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2596342" cy="4952492"/>
          </a:xfrm>
        </p:spPr>
        <p:txBody>
          <a:bodyPr/>
          <a:lstStyle/>
          <a:p>
            <a:r>
              <a:rPr lang="es-MX" b="1" dirty="0" err="1" smtClean="0">
                <a:solidFill>
                  <a:srgbClr val="FF0000"/>
                </a:solidFill>
              </a:rPr>
              <a:t>Offical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Name</a:t>
            </a:r>
            <a:r>
              <a:rPr lang="es-MX" b="1" dirty="0" smtClean="0">
                <a:solidFill>
                  <a:srgbClr val="FF0000"/>
                </a:solidFill>
              </a:rPr>
              <a:t>: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5171" y="569066"/>
            <a:ext cx="8113222" cy="5655156"/>
          </a:xfrm>
        </p:spPr>
        <p:txBody>
          <a:bodyPr>
            <a:normAutofit/>
          </a:bodyPr>
          <a:lstStyle/>
          <a:p>
            <a:r>
              <a:rPr lang="es-MX" sz="5000" b="1" u="sng" dirty="0" err="1" smtClean="0">
                <a:solidFill>
                  <a:schemeClr val="tx1"/>
                </a:solidFill>
              </a:rPr>
              <a:t>The</a:t>
            </a:r>
            <a:r>
              <a:rPr lang="es-MX" sz="5000" b="1" u="sng" dirty="0" smtClean="0">
                <a:solidFill>
                  <a:schemeClr val="tx1"/>
                </a:solidFill>
              </a:rPr>
              <a:t> </a:t>
            </a:r>
            <a:r>
              <a:rPr lang="es-MX" sz="5000" b="1" u="sng" dirty="0" err="1" smtClean="0">
                <a:solidFill>
                  <a:schemeClr val="tx1"/>
                </a:solidFill>
              </a:rPr>
              <a:t>United</a:t>
            </a:r>
            <a:r>
              <a:rPr lang="es-MX" sz="5000" b="1" u="sng" dirty="0" smtClean="0">
                <a:solidFill>
                  <a:schemeClr val="tx1"/>
                </a:solidFill>
              </a:rPr>
              <a:t> </a:t>
            </a:r>
            <a:r>
              <a:rPr lang="es-MX" sz="5000" dirty="0" err="1" smtClean="0"/>
              <a:t>Mexican</a:t>
            </a:r>
            <a:r>
              <a:rPr lang="es-MX" sz="5000" dirty="0" smtClean="0"/>
              <a:t> </a:t>
            </a:r>
            <a:r>
              <a:rPr lang="es-MX" sz="5000" dirty="0" err="1" smtClean="0"/>
              <a:t>States</a:t>
            </a:r>
            <a:r>
              <a:rPr lang="es-MX" sz="5000" dirty="0" smtClean="0"/>
              <a:t> </a:t>
            </a:r>
          </a:p>
          <a:p>
            <a:pPr marL="0" indent="0">
              <a:buNone/>
            </a:pPr>
            <a:r>
              <a:rPr lang="es-MX" sz="5000" dirty="0" smtClean="0"/>
              <a:t>(Estados Unidos Mexicanos) </a:t>
            </a:r>
            <a:endParaRPr lang="es-MX" sz="5000" dirty="0"/>
          </a:p>
        </p:txBody>
      </p:sp>
    </p:spTree>
    <p:extLst>
      <p:ext uri="{BB962C8B-B14F-4D97-AF65-F5344CB8AC3E}">
        <p14:creationId xmlns:p14="http://schemas.microsoft.com/office/powerpoint/2010/main" val="18999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 smtClean="0">
                <a:solidFill>
                  <a:srgbClr val="FF0000"/>
                </a:solidFill>
              </a:rPr>
              <a:t>Geography</a:t>
            </a:r>
            <a:r>
              <a:rPr lang="es-MX" b="1" dirty="0" smtClean="0">
                <a:solidFill>
                  <a:srgbClr val="FF0000"/>
                </a:solidFill>
              </a:rPr>
              <a:t>: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Mexico has two areas that are surrounded by water on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three </a:t>
            </a:r>
            <a:r>
              <a:rPr lang="en-US" dirty="0" smtClean="0"/>
              <a:t>sides</a:t>
            </a:r>
            <a:r>
              <a:rPr lang="en-US" dirty="0" smtClean="0"/>
              <a:t>.  They are the BAJA and YUCATAN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peninsulas. </a:t>
            </a:r>
          </a:p>
          <a:p>
            <a:r>
              <a:rPr lang="en-US" dirty="0" smtClean="0"/>
              <a:t>What other peninsulas do you know? </a:t>
            </a:r>
          </a:p>
          <a:p>
            <a:r>
              <a:rPr lang="en-US" dirty="0" smtClean="0"/>
              <a:t>Mexico is located in Central America and its capital is </a:t>
            </a:r>
            <a:r>
              <a:rPr lang="en-US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Mexico City </a:t>
            </a:r>
            <a:r>
              <a:rPr lang="en-US" dirty="0" smtClean="0"/>
              <a:t>(or Mexico D. F). </a:t>
            </a:r>
          </a:p>
          <a:p>
            <a:r>
              <a:rPr lang="en-US" dirty="0" smtClean="0"/>
              <a:t>Neighbors: The</a:t>
            </a:r>
            <a:r>
              <a:rPr lang="en-US" b="1" dirty="0" smtClean="0"/>
              <a:t>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States</a:t>
            </a:r>
            <a:r>
              <a:rPr lang="en-US" dirty="0" smtClean="0"/>
              <a:t>, Belize, and Guatemala.</a:t>
            </a:r>
          </a:p>
          <a:p>
            <a:r>
              <a:rPr lang="en-US" dirty="0" smtClean="0"/>
              <a:t>Links two Americas: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 America </a:t>
            </a:r>
            <a:r>
              <a:rPr lang="en-US" dirty="0" smtClean="0"/>
              <a:t>and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America </a:t>
            </a:r>
          </a:p>
          <a:p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Mountains</a:t>
            </a:r>
            <a:r>
              <a:rPr lang="en-US" dirty="0" smtClean="0"/>
              <a:t> cover much of Mexico and some of the mountainous regions are rich in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silver</a:t>
            </a:r>
            <a:r>
              <a:rPr lang="en-US" dirty="0" smtClean="0"/>
              <a:t> </a:t>
            </a:r>
            <a:r>
              <a:rPr lang="en-US" dirty="0" smtClean="0"/>
              <a:t>and copper. </a:t>
            </a:r>
          </a:p>
          <a:p>
            <a:r>
              <a:rPr lang="en-US" dirty="0" smtClean="0"/>
              <a:t>Located partway between the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 </a:t>
            </a:r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circle (north pole) </a:t>
            </a:r>
            <a:r>
              <a:rPr lang="en-US" dirty="0" smtClean="0"/>
              <a:t>and the equator. </a:t>
            </a:r>
          </a:p>
          <a:p>
            <a:endParaRPr lang="en-US" dirty="0"/>
          </a:p>
        </p:txBody>
      </p:sp>
      <p:pic>
        <p:nvPicPr>
          <p:cNvPr id="4" name="Picture 3" descr="Mexico Maps - Mexico, Map of Mexico, Landforms of Mexic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44" y="1561721"/>
            <a:ext cx="4540317" cy="336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7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 smtClean="0">
                <a:solidFill>
                  <a:srgbClr val="FF0000"/>
                </a:solidFill>
              </a:rPr>
              <a:t>Nature</a:t>
            </a:r>
            <a:r>
              <a:rPr lang="es-MX" b="1" dirty="0" smtClean="0">
                <a:solidFill>
                  <a:srgbClr val="FF0000"/>
                </a:solidFill>
              </a:rPr>
              <a:t>: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Mexico has more species </a:t>
            </a:r>
            <a:r>
              <a:rPr lang="en-US" sz="3000" dirty="0" smtClean="0"/>
              <a:t>of </a:t>
            </a:r>
            <a:r>
              <a:rPr lang="en-US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plants</a:t>
            </a:r>
            <a:r>
              <a:rPr lang="en-US" sz="3000" dirty="0" smtClean="0"/>
              <a:t> &amp; </a:t>
            </a:r>
            <a:r>
              <a:rPr lang="en-US" sz="3000" dirty="0" smtClean="0"/>
              <a:t>animals than most nations on Earth because animals seek refuge from intense heat and extreme cold there. </a:t>
            </a:r>
          </a:p>
          <a:p>
            <a:r>
              <a:rPr lang="en-US" sz="3000" dirty="0" smtClean="0"/>
              <a:t>There are plants and animals from the </a:t>
            </a:r>
            <a:r>
              <a:rPr lang="en-US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desert</a:t>
            </a:r>
            <a:r>
              <a:rPr lang="en-US" sz="3000" dirty="0" smtClean="0"/>
              <a:t> </a:t>
            </a:r>
            <a:r>
              <a:rPr lang="en-US" sz="3000" dirty="0" smtClean="0"/>
              <a:t>, the tropics, the oceans, and elusive creatures like the quetzal birds and the </a:t>
            </a:r>
            <a:r>
              <a:rPr lang="en-US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jaguar</a:t>
            </a:r>
            <a:r>
              <a:rPr lang="en-US" sz="3000" dirty="0" smtClean="0"/>
              <a:t>. </a:t>
            </a:r>
            <a:endParaRPr lang="en-US" sz="3000" dirty="0"/>
          </a:p>
        </p:txBody>
      </p:sp>
      <p:pic>
        <p:nvPicPr>
          <p:cNvPr id="4" name="Picture 3" descr="Emerald - Revue Magazi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87" y="1433858"/>
            <a:ext cx="2946784" cy="2057487"/>
          </a:xfrm>
          <a:prstGeom prst="rect">
            <a:avLst/>
          </a:prstGeom>
        </p:spPr>
      </p:pic>
      <p:pic>
        <p:nvPicPr>
          <p:cNvPr id="5" name="Picture 4" descr="Jaguar | Explore : Feb 8, 2009 #435 See it in HDR here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119" y="3757351"/>
            <a:ext cx="3187668" cy="21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44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 smtClean="0">
                <a:solidFill>
                  <a:srgbClr val="FF0000"/>
                </a:solidFill>
              </a:rPr>
              <a:t>History</a:t>
            </a:r>
            <a:r>
              <a:rPr lang="es-MX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4000" dirty="0" smtClean="0"/>
              <a:t>Around 1200 B.C. , the first society of Mexico emerged: the </a:t>
            </a:r>
            <a:r>
              <a:rPr lang="en-US" sz="4000" dirty="0" err="1" smtClean="0"/>
              <a:t>Olmecs</a:t>
            </a:r>
            <a:r>
              <a:rPr lang="en-US" sz="4000" dirty="0" smtClean="0"/>
              <a:t>.</a:t>
            </a:r>
          </a:p>
          <a:p>
            <a:r>
              <a:rPr lang="en-US" sz="4000" dirty="0" smtClean="0"/>
              <a:t>They were followed by the May, the Toltec, and the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Aztecs</a:t>
            </a:r>
            <a:r>
              <a:rPr lang="en-US" sz="4000" dirty="0" smtClean="0"/>
              <a:t>.</a:t>
            </a:r>
            <a:endParaRPr lang="en-US" sz="4000" dirty="0" smtClean="0"/>
          </a:p>
          <a:p>
            <a:r>
              <a:rPr lang="en-US" sz="4000" dirty="0" smtClean="0"/>
              <a:t>The ancient societies created art and built great cities and huge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pyramids</a:t>
            </a:r>
            <a:r>
              <a:rPr lang="en-US" sz="4000" dirty="0" smtClean="0"/>
              <a:t>, </a:t>
            </a:r>
            <a:r>
              <a:rPr lang="en-US" sz="4000" dirty="0" smtClean="0"/>
              <a:t>some of which are still standing today. </a:t>
            </a:r>
          </a:p>
          <a:p>
            <a:r>
              <a:rPr lang="en-US" sz="4000" dirty="0" smtClean="0"/>
              <a:t>The ancients even studied the </a:t>
            </a:r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stars</a:t>
            </a:r>
            <a:r>
              <a:rPr lang="en-US" sz="4000" dirty="0" smtClean="0"/>
              <a:t> </a:t>
            </a:r>
            <a:r>
              <a:rPr lang="en-US" sz="4000" dirty="0" smtClean="0"/>
              <a:t>and planets to determine when to </a:t>
            </a:r>
            <a:r>
              <a:rPr lang="es-MX" sz="4000" dirty="0" err="1" smtClean="0"/>
              <a:t>plant</a:t>
            </a:r>
            <a:r>
              <a:rPr lang="es-MX" sz="4000" dirty="0" smtClean="0"/>
              <a:t> </a:t>
            </a:r>
            <a:r>
              <a:rPr lang="es-MX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crops</a:t>
            </a:r>
            <a:r>
              <a:rPr lang="es-MX" sz="4000" dirty="0" smtClean="0"/>
              <a:t> and </a:t>
            </a:r>
            <a:r>
              <a:rPr lang="es-MX" sz="4000" dirty="0" err="1" smtClean="0"/>
              <a:t>hold</a:t>
            </a:r>
            <a:r>
              <a:rPr lang="es-MX" sz="4000" dirty="0" smtClean="0"/>
              <a:t> ceremonies</a:t>
            </a:r>
            <a:r>
              <a:rPr lang="es-MX" dirty="0"/>
              <a:t>.</a:t>
            </a:r>
          </a:p>
        </p:txBody>
      </p:sp>
      <p:pic>
        <p:nvPicPr>
          <p:cNvPr id="4" name="Picture 3" descr="Aztec sun stone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90" y="1733863"/>
            <a:ext cx="4510926" cy="386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60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u="sng" dirty="0" err="1" smtClean="0">
                <a:solidFill>
                  <a:srgbClr val="FF0000"/>
                </a:solidFill>
              </a:rPr>
              <a:t>History</a:t>
            </a:r>
            <a:r>
              <a:rPr lang="es-MX" b="1" u="sng" dirty="0" smtClean="0">
                <a:solidFill>
                  <a:srgbClr val="FF0000"/>
                </a:solidFill>
              </a:rPr>
              <a:t> </a:t>
            </a:r>
            <a:r>
              <a:rPr lang="es-MX" b="1" u="sng" dirty="0" err="1" smtClean="0">
                <a:solidFill>
                  <a:srgbClr val="FF0000"/>
                </a:solidFill>
              </a:rPr>
              <a:t>Continued</a:t>
            </a:r>
            <a:r>
              <a:rPr lang="es-MX" b="1" u="sng" dirty="0" smtClean="0">
                <a:solidFill>
                  <a:srgbClr val="FF0000"/>
                </a:solidFill>
              </a:rPr>
              <a:t>: </a:t>
            </a:r>
            <a:endParaRPr lang="es-MX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sz="4000" dirty="0" err="1" smtClean="0"/>
              <a:t>Early</a:t>
            </a:r>
            <a:r>
              <a:rPr lang="es-MX" sz="4000" dirty="0" smtClean="0"/>
              <a:t> 1500s: </a:t>
            </a:r>
            <a:r>
              <a:rPr lang="es-MX" sz="4000" dirty="0" err="1" smtClean="0"/>
              <a:t>The</a:t>
            </a:r>
            <a:r>
              <a:rPr lang="es-MX" sz="4000" dirty="0" smtClean="0"/>
              <a:t> </a:t>
            </a:r>
            <a:r>
              <a:rPr lang="es-MX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Spanish</a:t>
            </a:r>
            <a:r>
              <a:rPr lang="es-MX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MX" sz="4000" dirty="0" err="1" smtClean="0"/>
              <a:t>arrived</a:t>
            </a:r>
            <a:r>
              <a:rPr lang="es-MX" sz="4000" dirty="0" smtClean="0"/>
              <a:t> </a:t>
            </a:r>
            <a:r>
              <a:rPr lang="es-MX" sz="4000" dirty="0" smtClean="0"/>
              <a:t>in </a:t>
            </a:r>
            <a:r>
              <a:rPr lang="es-MX" sz="4000" dirty="0" err="1" smtClean="0"/>
              <a:t>Mexico</a:t>
            </a:r>
            <a:r>
              <a:rPr lang="es-MX" sz="4000" dirty="0" smtClean="0"/>
              <a:t> and </a:t>
            </a:r>
            <a:r>
              <a:rPr lang="es-MX" sz="4000" dirty="0" err="1" smtClean="0"/>
              <a:t>brought</a:t>
            </a:r>
            <a:r>
              <a:rPr lang="es-MX" sz="4000" dirty="0" smtClean="0"/>
              <a:t> </a:t>
            </a:r>
            <a:r>
              <a:rPr lang="es-MX" sz="40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smallpox</a:t>
            </a:r>
            <a:r>
              <a:rPr lang="es-MX" sz="4000" dirty="0" smtClean="0"/>
              <a:t> </a:t>
            </a:r>
            <a:r>
              <a:rPr lang="es-MX" sz="4000" dirty="0" smtClean="0"/>
              <a:t>and </a:t>
            </a:r>
            <a:r>
              <a:rPr lang="es-MX" sz="4000" dirty="0" err="1" smtClean="0"/>
              <a:t>other</a:t>
            </a:r>
            <a:r>
              <a:rPr lang="es-MX" sz="4000" dirty="0" smtClean="0"/>
              <a:t> </a:t>
            </a:r>
            <a:r>
              <a:rPr lang="es-MX" sz="4000" dirty="0" err="1" smtClean="0"/>
              <a:t>diseases</a:t>
            </a:r>
            <a:r>
              <a:rPr lang="es-MX" sz="4000" dirty="0" smtClean="0"/>
              <a:t>, </a:t>
            </a:r>
            <a:r>
              <a:rPr lang="es-MX" sz="4000" dirty="0" err="1" smtClean="0"/>
              <a:t>which</a:t>
            </a:r>
            <a:r>
              <a:rPr lang="es-MX" sz="4000" dirty="0" smtClean="0"/>
              <a:t> </a:t>
            </a:r>
            <a:r>
              <a:rPr lang="es-MX" sz="4000" dirty="0" err="1" smtClean="0"/>
              <a:t>caused</a:t>
            </a:r>
            <a:r>
              <a:rPr lang="es-MX" sz="4000" dirty="0" smtClean="0"/>
              <a:t> </a:t>
            </a:r>
            <a:r>
              <a:rPr lang="es-MX" sz="4000" dirty="0" err="1" smtClean="0"/>
              <a:t>the</a:t>
            </a:r>
            <a:r>
              <a:rPr lang="es-MX" sz="4000" dirty="0" smtClean="0"/>
              <a:t> </a:t>
            </a:r>
            <a:r>
              <a:rPr lang="es-MX" sz="4000" dirty="0" err="1" smtClean="0"/>
              <a:t>Aztecs</a:t>
            </a:r>
            <a:r>
              <a:rPr lang="es-MX" sz="4000" dirty="0" smtClean="0"/>
              <a:t> to </a:t>
            </a:r>
            <a:r>
              <a:rPr lang="es-MX" sz="4000" dirty="0" err="1" smtClean="0"/>
              <a:t>get</a:t>
            </a:r>
            <a:r>
              <a:rPr lang="es-MX" sz="4000" dirty="0" smtClean="0"/>
              <a:t> </a:t>
            </a:r>
            <a:r>
              <a:rPr lang="es-MX" sz="4000" dirty="0" err="1" smtClean="0"/>
              <a:t>sick</a:t>
            </a:r>
            <a:r>
              <a:rPr lang="es-MX" sz="4000" dirty="0" smtClean="0"/>
              <a:t>.</a:t>
            </a:r>
          </a:p>
          <a:p>
            <a:r>
              <a:rPr lang="es-MX" sz="4000" dirty="0" err="1" smtClean="0"/>
              <a:t>The</a:t>
            </a:r>
            <a:r>
              <a:rPr lang="es-MX" sz="4000" dirty="0" smtClean="0"/>
              <a:t> </a:t>
            </a:r>
            <a:r>
              <a:rPr lang="es-MX" sz="4000" dirty="0" err="1" smtClean="0"/>
              <a:t>Spainards</a:t>
            </a:r>
            <a:r>
              <a:rPr lang="es-MX" sz="4000" dirty="0" smtClean="0"/>
              <a:t> (</a:t>
            </a:r>
            <a:r>
              <a:rPr lang="es-MX" sz="4000" dirty="0" err="1" smtClean="0"/>
              <a:t>people</a:t>
            </a:r>
            <a:r>
              <a:rPr lang="es-MX" sz="4000" dirty="0" smtClean="0"/>
              <a:t> </a:t>
            </a:r>
            <a:r>
              <a:rPr lang="es-MX" sz="4000" dirty="0" err="1" smtClean="0"/>
              <a:t>from</a:t>
            </a:r>
            <a:r>
              <a:rPr lang="es-MX" sz="4000" dirty="0" smtClean="0"/>
              <a:t> </a:t>
            </a:r>
            <a:r>
              <a:rPr lang="es-MX" sz="4000" dirty="0" err="1" smtClean="0"/>
              <a:t>Spain</a:t>
            </a:r>
            <a:r>
              <a:rPr lang="es-MX" sz="4000" dirty="0" smtClean="0"/>
              <a:t>) </a:t>
            </a:r>
            <a:r>
              <a:rPr lang="es-MX" sz="4000" dirty="0" err="1" smtClean="0"/>
              <a:t>seized</a:t>
            </a:r>
            <a:r>
              <a:rPr lang="es-MX" sz="4000" dirty="0" smtClean="0"/>
              <a:t> and </a:t>
            </a:r>
            <a:r>
              <a:rPr lang="es-MX" sz="4000" dirty="0" err="1" smtClean="0"/>
              <a:t>destroyed</a:t>
            </a:r>
            <a:r>
              <a:rPr lang="es-MX" sz="4000" dirty="0" smtClean="0"/>
              <a:t> </a:t>
            </a:r>
            <a:r>
              <a:rPr lang="es-MX" sz="4000" dirty="0" err="1" smtClean="0"/>
              <a:t>the</a:t>
            </a:r>
            <a:r>
              <a:rPr lang="es-MX" sz="4000" dirty="0" smtClean="0"/>
              <a:t> </a:t>
            </a:r>
            <a:r>
              <a:rPr lang="es-MX" sz="4000" dirty="0" err="1" smtClean="0"/>
              <a:t>Aztec</a:t>
            </a:r>
            <a:r>
              <a:rPr lang="es-MX" sz="4000" dirty="0" smtClean="0"/>
              <a:t> </a:t>
            </a:r>
            <a:r>
              <a:rPr lang="es-MX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capital</a:t>
            </a:r>
            <a:r>
              <a:rPr lang="es-MX" sz="4000" dirty="0" smtClean="0"/>
              <a:t>: </a:t>
            </a:r>
            <a:r>
              <a:rPr lang="es-MX" sz="4000" dirty="0" err="1" smtClean="0"/>
              <a:t>Tenochitan</a:t>
            </a:r>
            <a:endParaRPr lang="es-MX" sz="4000" dirty="0" smtClean="0"/>
          </a:p>
          <a:p>
            <a:r>
              <a:rPr lang="es-MX" sz="4000" dirty="0" err="1" smtClean="0"/>
              <a:t>The</a:t>
            </a:r>
            <a:r>
              <a:rPr lang="es-MX" sz="4000" dirty="0" smtClean="0"/>
              <a:t> </a:t>
            </a:r>
            <a:r>
              <a:rPr lang="es-MX" sz="4000" dirty="0" err="1" smtClean="0"/>
              <a:t>Spaniards</a:t>
            </a:r>
            <a:r>
              <a:rPr lang="es-MX" sz="4000" dirty="0" smtClean="0"/>
              <a:t> </a:t>
            </a:r>
            <a:r>
              <a:rPr lang="es-MX" sz="4000" dirty="0" err="1" smtClean="0"/>
              <a:t>ruled</a:t>
            </a:r>
            <a:r>
              <a:rPr lang="es-MX" sz="4000" dirty="0"/>
              <a:t> </a:t>
            </a:r>
            <a:r>
              <a:rPr lang="es-MX" sz="4000" dirty="0" err="1" smtClean="0"/>
              <a:t>Mexico</a:t>
            </a:r>
            <a:r>
              <a:rPr lang="es-MX" sz="4000" dirty="0" smtClean="0"/>
              <a:t> </a:t>
            </a:r>
            <a:r>
              <a:rPr lang="es-MX" sz="4000" dirty="0" err="1" smtClean="0"/>
              <a:t>until</a:t>
            </a:r>
            <a:r>
              <a:rPr lang="es-MX" sz="4000" dirty="0" smtClean="0"/>
              <a:t> </a:t>
            </a:r>
            <a:r>
              <a:rPr lang="es-MX" sz="4000" b="1" u="sng" dirty="0" smtClean="0"/>
              <a:t>1821</a:t>
            </a:r>
            <a:r>
              <a:rPr lang="es-MX" sz="4000" dirty="0" smtClean="0"/>
              <a:t>.</a:t>
            </a:r>
            <a:endParaRPr lang="es-MX" sz="4000" dirty="0" smtClean="0"/>
          </a:p>
          <a:p>
            <a:pPr marL="0" indent="0">
              <a:buNone/>
            </a:pPr>
            <a:endParaRPr lang="es-MX" dirty="0" smtClean="0"/>
          </a:p>
        </p:txBody>
      </p:sp>
      <p:pic>
        <p:nvPicPr>
          <p:cNvPr id="4" name="Picture 3" descr="Mexic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50" y="2286000"/>
            <a:ext cx="4656988" cy="346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73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err="1" smtClean="0">
                <a:solidFill>
                  <a:srgbClr val="FF0000"/>
                </a:solidFill>
              </a:rPr>
              <a:t>People</a:t>
            </a:r>
            <a:r>
              <a:rPr lang="es-MX" b="1" dirty="0" smtClean="0">
                <a:solidFill>
                  <a:srgbClr val="FF0000"/>
                </a:solidFill>
              </a:rPr>
              <a:t> &amp; Culture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Mexico is a product of a rich Indian heritage, three centuries of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Spanish</a:t>
            </a:r>
            <a:r>
              <a:rPr lang="en-US" sz="2400" dirty="0" smtClean="0"/>
              <a:t> rule, and a shared border with the world’s richest country: The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United </a:t>
            </a:r>
            <a:r>
              <a:rPr lang="en-US" sz="2400" dirty="0" smtClean="0"/>
              <a:t>States </a:t>
            </a:r>
          </a:p>
          <a:p>
            <a:r>
              <a:rPr lang="en-US" sz="2400" dirty="0" smtClean="0"/>
              <a:t>Today, most Mexicans are </a:t>
            </a: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mestizo</a:t>
            </a:r>
            <a:r>
              <a:rPr lang="en-US" sz="2400" dirty="0" smtClean="0"/>
              <a:t>, which means they have a mix of Indian and Spanish blood (or ancestors). </a:t>
            </a:r>
          </a:p>
          <a:p>
            <a:r>
              <a:rPr lang="en-US" sz="2400" dirty="0" smtClean="0"/>
              <a:t>Home to many great artists throughout history. Muralists, painters, sculptors, photographers, </a:t>
            </a:r>
            <a:r>
              <a:rPr lang="en-US" sz="2400" dirty="0" err="1" smtClean="0"/>
              <a:t>etc</a:t>
            </a:r>
            <a:r>
              <a:rPr lang="es-MX" sz="2400" dirty="0" smtClean="0"/>
              <a:t>. </a:t>
            </a:r>
            <a:endParaRPr lang="es-MX" sz="2400" dirty="0"/>
          </a:p>
        </p:txBody>
      </p:sp>
      <p:pic>
        <p:nvPicPr>
          <p:cNvPr id="4" name="Picture 3" descr="Denver Cinco de Mayo Parade | Obie Fernandez | Flick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8" y="2186249"/>
            <a:ext cx="4621733" cy="3091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10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4092633" cy="4952492"/>
          </a:xfrm>
        </p:spPr>
        <p:txBody>
          <a:bodyPr/>
          <a:lstStyle/>
          <a:p>
            <a:r>
              <a:rPr lang="es-MX" b="1" dirty="0" err="1" smtClean="0">
                <a:solidFill>
                  <a:srgbClr val="FF0000"/>
                </a:solidFill>
              </a:rPr>
              <a:t>Form</a:t>
            </a:r>
            <a:r>
              <a:rPr lang="es-MX" b="1" dirty="0" smtClean="0">
                <a:solidFill>
                  <a:srgbClr val="FF0000"/>
                </a:solidFill>
              </a:rPr>
              <a:t> of </a:t>
            </a:r>
            <a:r>
              <a:rPr lang="es-MX" b="1" dirty="0" err="1" smtClean="0">
                <a:solidFill>
                  <a:srgbClr val="FF0000"/>
                </a:solidFill>
              </a:rPr>
              <a:t>government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Republic</a:t>
            </a:r>
            <a:r>
              <a:rPr lang="es-MX" dirty="0" smtClean="0"/>
              <a:t> of </a:t>
            </a:r>
            <a:r>
              <a:rPr lang="es-MX" dirty="0" err="1" smtClean="0"/>
              <a:t>Federated</a:t>
            </a:r>
            <a:r>
              <a:rPr lang="es-MX" dirty="0" smtClean="0"/>
              <a:t> </a:t>
            </a:r>
            <a:r>
              <a:rPr lang="es-MX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States</a:t>
            </a:r>
            <a:endParaRPr lang="es-MX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u="sng" dirty="0" err="1"/>
              <a:t>What</a:t>
            </a:r>
            <a:r>
              <a:rPr lang="es-MX" u="sng" dirty="0"/>
              <a:t> </a:t>
            </a:r>
            <a:r>
              <a:rPr lang="es-MX" u="sng" dirty="0" err="1"/>
              <a:t>does</a:t>
            </a:r>
            <a:r>
              <a:rPr lang="es-MX" u="sng" dirty="0"/>
              <a:t> </a:t>
            </a:r>
            <a:r>
              <a:rPr lang="es-MX" u="sng" dirty="0" err="1"/>
              <a:t>that</a:t>
            </a:r>
            <a:r>
              <a:rPr lang="es-MX" u="sng" dirty="0"/>
              <a:t> mean? </a:t>
            </a:r>
            <a:r>
              <a:rPr lang="en-US" dirty="0"/>
              <a:t>A </a:t>
            </a:r>
            <a:r>
              <a:rPr lang="en-US" b="1" dirty="0"/>
              <a:t>federal republic</a:t>
            </a:r>
            <a:r>
              <a:rPr lang="en-US" dirty="0"/>
              <a:t> is a </a:t>
            </a:r>
            <a:r>
              <a:rPr lang="en-US" dirty="0">
                <a:hlinkClick r:id="rId2" tooltip="Federation"/>
              </a:rPr>
              <a:t>federation</a:t>
            </a:r>
            <a:r>
              <a:rPr lang="en-US" dirty="0"/>
              <a:t> of </a:t>
            </a:r>
            <a:r>
              <a:rPr lang="en-US" dirty="0">
                <a:hlinkClick r:id="rId3" tooltip="Federated state"/>
              </a:rPr>
              <a:t>states</a:t>
            </a:r>
            <a:r>
              <a:rPr lang="en-US" dirty="0"/>
              <a:t> with a </a:t>
            </a:r>
            <a:r>
              <a:rPr lang="en-US" dirty="0">
                <a:hlinkClick r:id="rId4" tooltip="Republic"/>
              </a:rPr>
              <a:t>republican</a:t>
            </a:r>
            <a:r>
              <a:rPr lang="en-US" dirty="0"/>
              <a:t> form of government.</a:t>
            </a:r>
            <a:r>
              <a:rPr lang="en-US" baseline="30000" dirty="0">
                <a:hlinkClick r:id="rId5"/>
              </a:rPr>
              <a:t>[1]</a:t>
            </a:r>
            <a:r>
              <a:rPr lang="en-US" dirty="0"/>
              <a:t> At its core, the literal meaning of the word republic when used to reference a form of government means: "a country that is governed by elected representatives and by an elected leader (</a:t>
            </a:r>
            <a:r>
              <a:rPr lang="en-US" b="1" dirty="0"/>
              <a:t>such as a president</a:t>
            </a:r>
            <a:r>
              <a:rPr lang="en-US" dirty="0"/>
              <a:t>) rather than by a king or queen</a:t>
            </a:r>
            <a:r>
              <a:rPr lang="en-US" dirty="0" smtClean="0"/>
              <a:t>".</a:t>
            </a:r>
          </a:p>
          <a:p>
            <a:pPr marL="0" indent="0" algn="r">
              <a:buNone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ictionary.com</a:t>
            </a:r>
            <a:endParaRPr lang="es-MX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s-MX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535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559678"/>
            <a:ext cx="4092633" cy="4952492"/>
          </a:xfrm>
        </p:spPr>
        <p:txBody>
          <a:bodyPr/>
          <a:lstStyle/>
          <a:p>
            <a:r>
              <a:rPr lang="es-MX" b="1" dirty="0" err="1" smtClean="0">
                <a:solidFill>
                  <a:srgbClr val="FF0000"/>
                </a:solidFill>
              </a:rPr>
              <a:t>Population</a:t>
            </a:r>
            <a:endParaRPr lang="es-MX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3000" dirty="0" smtClean="0"/>
              <a:t>106,202,903 </a:t>
            </a:r>
            <a:r>
              <a:rPr lang="es-MX" sz="3000" dirty="0" err="1" smtClean="0"/>
              <a:t>people</a:t>
            </a:r>
            <a:endParaRPr lang="es-MX" sz="3000" dirty="0" smtClean="0"/>
          </a:p>
          <a:p>
            <a:pPr marL="0" indent="0">
              <a:buNone/>
            </a:pPr>
            <a:r>
              <a:rPr lang="es-MX" sz="3000" dirty="0" smtClean="0"/>
              <a:t>(Ciento seis millones, dos cientos dos mil, novecientos tres personas)</a:t>
            </a:r>
            <a:endParaRPr lang="es-MX" sz="3000" dirty="0"/>
          </a:p>
        </p:txBody>
      </p:sp>
    </p:spTree>
    <p:extLst>
      <p:ext uri="{BB962C8B-B14F-4D97-AF65-F5344CB8AC3E}">
        <p14:creationId xmlns:p14="http://schemas.microsoft.com/office/powerpoint/2010/main" val="47728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1560</TotalTime>
  <Words>425</Words>
  <Application>Microsoft Office PowerPoint</Application>
  <PresentationFormat>Widescreen</PresentationFormat>
  <Paragraphs>43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Schoolbook</vt:lpstr>
      <vt:lpstr>Corbel</vt:lpstr>
      <vt:lpstr>Headlines</vt:lpstr>
      <vt:lpstr>KEY FACTS: México </vt:lpstr>
      <vt:lpstr>Offical Name:</vt:lpstr>
      <vt:lpstr>Geography:</vt:lpstr>
      <vt:lpstr>Nature:  </vt:lpstr>
      <vt:lpstr>History:</vt:lpstr>
      <vt:lpstr>History Continued: </vt:lpstr>
      <vt:lpstr>People &amp; Culture</vt:lpstr>
      <vt:lpstr>Form of government </vt:lpstr>
      <vt:lpstr>Population</vt:lpstr>
      <vt:lpstr>Offical Language:</vt:lpstr>
      <vt:lpstr>Money (dinero)</vt:lpstr>
      <vt:lpstr>Major Sports: </vt:lpstr>
    </vt:vector>
  </TitlesOfParts>
  <Company>WCS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FACTS: México </dc:title>
  <dc:creator>Christine Marcella</dc:creator>
  <cp:lastModifiedBy>Christine Marcella</cp:lastModifiedBy>
  <cp:revision>27</cp:revision>
  <dcterms:created xsi:type="dcterms:W3CDTF">2020-02-02T00:23:47Z</dcterms:created>
  <dcterms:modified xsi:type="dcterms:W3CDTF">2020-02-04T12:28:05Z</dcterms:modified>
</cp:coreProperties>
</file>