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936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0B20B362-6523-4177-AD42-C0E17D73FD29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791E-CB72-4473-8D11-7C09A9B2804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109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0B362-6523-4177-AD42-C0E17D73FD29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791E-CB72-4473-8D11-7C09A9B28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47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0B362-6523-4177-AD42-C0E17D73FD29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791E-CB72-4473-8D11-7C09A9B2804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252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0B362-6523-4177-AD42-C0E17D73FD29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791E-CB72-4473-8D11-7C09A9B28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424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0B362-6523-4177-AD42-C0E17D73FD29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791E-CB72-4473-8D11-7C09A9B2804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8034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0B362-6523-4177-AD42-C0E17D73FD29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791E-CB72-4473-8D11-7C09A9B28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857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0B362-6523-4177-AD42-C0E17D73FD29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791E-CB72-4473-8D11-7C09A9B28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972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0B362-6523-4177-AD42-C0E17D73FD29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791E-CB72-4473-8D11-7C09A9B28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169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0B362-6523-4177-AD42-C0E17D73FD29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791E-CB72-4473-8D11-7C09A9B28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41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0B362-6523-4177-AD42-C0E17D73FD29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791E-CB72-4473-8D11-7C09A9B28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397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0B362-6523-4177-AD42-C0E17D73FD29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791E-CB72-4473-8D11-7C09A9B2804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4454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B20B362-6523-4177-AD42-C0E17D73FD29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9B5791E-CB72-4473-8D11-7C09A9B2804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8154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Estar</a:t>
            </a:r>
            <a:r>
              <a:rPr lang="en-US" dirty="0" smtClean="0"/>
              <a:t> with prepositions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p.174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368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78866"/>
            <a:ext cx="9720072" cy="1499616"/>
          </a:xfrm>
        </p:spPr>
        <p:txBody>
          <a:bodyPr/>
          <a:lstStyle/>
          <a:p>
            <a:r>
              <a:rPr lang="en-US" dirty="0" smtClean="0"/>
              <a:t>The verb “</a:t>
            </a:r>
            <a:r>
              <a:rPr lang="en-US" dirty="0" err="1" smtClean="0"/>
              <a:t>estar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304925"/>
            <a:ext cx="9720073" cy="5004435"/>
          </a:xfrm>
        </p:spPr>
        <p:txBody>
          <a:bodyPr/>
          <a:lstStyle/>
          <a:p>
            <a:r>
              <a:rPr lang="en-US" sz="2400" dirty="0" smtClean="0"/>
              <a:t>* In chapter 1 you used forms of ESTAR to talk about how someone is feeling:</a:t>
            </a:r>
          </a:p>
          <a:p>
            <a:pPr lvl="3"/>
            <a:r>
              <a:rPr lang="en-US" sz="2000" dirty="0" err="1" smtClean="0"/>
              <a:t>Estoy</a:t>
            </a:r>
            <a:r>
              <a:rPr lang="en-US" sz="2000" dirty="0" smtClean="0"/>
              <a:t> </a:t>
            </a:r>
            <a:r>
              <a:rPr lang="en-US" sz="2000" dirty="0" err="1" smtClean="0"/>
              <a:t>bien</a:t>
            </a:r>
            <a:r>
              <a:rPr lang="en-US" sz="2000" dirty="0" smtClean="0"/>
              <a:t>, gracias. </a:t>
            </a:r>
            <a:endParaRPr lang="en-US" sz="2000" dirty="0"/>
          </a:p>
          <a:p>
            <a:pPr marL="128016" lvl="1" indent="0">
              <a:buNone/>
            </a:pPr>
            <a:r>
              <a:rPr lang="en-US" sz="2400" dirty="0" smtClean="0"/>
              <a:t>*</a:t>
            </a:r>
            <a:r>
              <a:rPr lang="en-US" sz="2400" dirty="0" err="1" smtClean="0"/>
              <a:t>Estar</a:t>
            </a:r>
            <a:r>
              <a:rPr lang="en-US" sz="2400" dirty="0" smtClean="0"/>
              <a:t> is an irregular verb in the present tense. </a:t>
            </a:r>
          </a:p>
          <a:p>
            <a:pPr marL="128016" lvl="1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	       </a:t>
            </a:r>
            <a:r>
              <a:rPr lang="en-US" sz="3500" b="1" dirty="0" smtClean="0"/>
              <a:t>ESTAR: TO BE</a:t>
            </a:r>
            <a:endParaRPr lang="en-US" sz="35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1081043"/>
              </p:ext>
            </p:extLst>
          </p:nvPr>
        </p:nvGraphicFramePr>
        <p:xfrm>
          <a:off x="1781174" y="3162302"/>
          <a:ext cx="7761838" cy="29016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0919">
                  <a:extLst>
                    <a:ext uri="{9D8B030D-6E8A-4147-A177-3AD203B41FA5}">
                      <a16:colId xmlns:a16="http://schemas.microsoft.com/office/drawing/2014/main" val="3096135969"/>
                    </a:ext>
                  </a:extLst>
                </a:gridCol>
                <a:gridCol w="3880919">
                  <a:extLst>
                    <a:ext uri="{9D8B030D-6E8A-4147-A177-3AD203B41FA5}">
                      <a16:colId xmlns:a16="http://schemas.microsoft.com/office/drawing/2014/main" val="667985688"/>
                    </a:ext>
                  </a:extLst>
                </a:gridCol>
              </a:tblGrid>
              <a:tr h="969290">
                <a:tc>
                  <a:txBody>
                    <a:bodyPr/>
                    <a:lstStyle/>
                    <a:p>
                      <a:pPr algn="ctr"/>
                      <a:r>
                        <a:rPr lang="es-DO" sz="3000" noProof="0" dirty="0" smtClean="0"/>
                        <a:t>estoy</a:t>
                      </a:r>
                      <a:endParaRPr lang="es-DO" sz="3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DO" sz="3000" noProof="0" dirty="0" smtClean="0"/>
                        <a:t>estamos</a:t>
                      </a:r>
                      <a:endParaRPr lang="es-DO" sz="30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2191800"/>
                  </a:ext>
                </a:extLst>
              </a:tr>
              <a:tr h="963049">
                <a:tc>
                  <a:txBody>
                    <a:bodyPr/>
                    <a:lstStyle/>
                    <a:p>
                      <a:pPr algn="ctr"/>
                      <a:r>
                        <a:rPr lang="es-DO" sz="3000" noProof="0" dirty="0" smtClean="0"/>
                        <a:t>est</a:t>
                      </a:r>
                      <a:r>
                        <a:rPr lang="es-DO" sz="3000" noProof="0" dirty="0" smtClean="0"/>
                        <a:t>á</a:t>
                      </a:r>
                      <a:r>
                        <a:rPr lang="es-DO" sz="3000" noProof="0" dirty="0" smtClean="0"/>
                        <a:t>s</a:t>
                      </a:r>
                      <a:endParaRPr lang="es-DO" sz="3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DO" sz="3000" noProof="0" dirty="0" smtClean="0"/>
                        <a:t>estáis</a:t>
                      </a:r>
                      <a:endParaRPr lang="es-DO" sz="30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8878756"/>
                  </a:ext>
                </a:extLst>
              </a:tr>
              <a:tr h="969290">
                <a:tc>
                  <a:txBody>
                    <a:bodyPr/>
                    <a:lstStyle/>
                    <a:p>
                      <a:pPr algn="ctr"/>
                      <a:r>
                        <a:rPr lang="es-DO" sz="3000" noProof="0" dirty="0" smtClean="0"/>
                        <a:t>est</a:t>
                      </a:r>
                      <a:r>
                        <a:rPr lang="es-DO" sz="3000" noProof="0" dirty="0" smtClean="0"/>
                        <a:t>á</a:t>
                      </a:r>
                      <a:endParaRPr lang="es-DO" sz="3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DO" sz="3000" noProof="0" dirty="0" smtClean="0"/>
                        <a:t>están </a:t>
                      </a:r>
                      <a:endParaRPr lang="es-DO" sz="30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08434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581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30" y="0"/>
            <a:ext cx="9720072" cy="1499616"/>
          </a:xfrm>
        </p:spPr>
        <p:txBody>
          <a:bodyPr/>
          <a:lstStyle/>
          <a:p>
            <a:r>
              <a:rPr lang="en-US" dirty="0" smtClean="0"/>
              <a:t>prepositions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3926" y="1057275"/>
            <a:ext cx="9820276" cy="4480560"/>
          </a:xfrm>
        </p:spPr>
        <p:txBody>
          <a:bodyPr/>
          <a:lstStyle/>
          <a:p>
            <a:r>
              <a:rPr lang="en-US" dirty="0" smtClean="0"/>
              <a:t>A preposition is a word of “placement”</a:t>
            </a:r>
          </a:p>
          <a:p>
            <a:r>
              <a:rPr lang="en-US" dirty="0" smtClean="0"/>
              <a:t>-Use these words + </a:t>
            </a:r>
            <a:r>
              <a:rPr lang="en-US" dirty="0" err="1" smtClean="0"/>
              <a:t>estar</a:t>
            </a:r>
            <a:r>
              <a:rPr lang="en-US" dirty="0" smtClean="0"/>
              <a:t> to say where someone or something is in relation to someone or something else.  Some prepositions are made up of more than one word. 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5900684"/>
              </p:ext>
            </p:extLst>
          </p:nvPr>
        </p:nvGraphicFramePr>
        <p:xfrm>
          <a:off x="3429888" y="2266950"/>
          <a:ext cx="4475861" cy="425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5861">
                  <a:extLst>
                    <a:ext uri="{9D8B030D-6E8A-4147-A177-3AD203B41FA5}">
                      <a16:colId xmlns:a16="http://schemas.microsoft.com/office/drawing/2014/main" val="3098490054"/>
                    </a:ext>
                  </a:extLst>
                </a:gridCol>
              </a:tblGrid>
              <a:tr h="411831"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/>
                        <a:t>SPANISH</a:t>
                      </a:r>
                      <a:r>
                        <a:rPr lang="en-US" sz="2500" b="1" baseline="0" dirty="0" smtClean="0"/>
                        <a:t> </a:t>
                      </a:r>
                      <a:r>
                        <a:rPr lang="en-US" sz="2500" b="1" dirty="0" smtClean="0"/>
                        <a:t>PREPOSITIONS </a:t>
                      </a:r>
                      <a:endParaRPr lang="en-US" sz="25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4870516"/>
                  </a:ext>
                </a:extLst>
              </a:tr>
              <a:tr h="411831">
                <a:tc>
                  <a:txBody>
                    <a:bodyPr/>
                    <a:lstStyle/>
                    <a:p>
                      <a:r>
                        <a:rPr lang="en-US" sz="2500" b="1" dirty="0" err="1" smtClean="0"/>
                        <a:t>cerca</a:t>
                      </a:r>
                      <a:r>
                        <a:rPr lang="en-US" sz="2500" b="1" dirty="0" smtClean="0"/>
                        <a:t> de -  close to, near </a:t>
                      </a:r>
                      <a:endParaRPr lang="en-US" sz="25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8486683"/>
                  </a:ext>
                </a:extLst>
              </a:tr>
              <a:tr h="411831">
                <a:tc>
                  <a:txBody>
                    <a:bodyPr/>
                    <a:lstStyle/>
                    <a:p>
                      <a:r>
                        <a:rPr lang="en-US" sz="2500" b="1" dirty="0" err="1" smtClean="0"/>
                        <a:t>debajo</a:t>
                      </a:r>
                      <a:r>
                        <a:rPr lang="en-US" sz="2500" b="1" dirty="0" smtClean="0"/>
                        <a:t> de – underneath </a:t>
                      </a:r>
                      <a:endParaRPr lang="en-US" sz="25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0446391"/>
                  </a:ext>
                </a:extLst>
              </a:tr>
              <a:tr h="411831">
                <a:tc>
                  <a:txBody>
                    <a:bodyPr/>
                    <a:lstStyle/>
                    <a:p>
                      <a:r>
                        <a:rPr lang="en-US" sz="2500" b="1" dirty="0" smtClean="0"/>
                        <a:t>al</a:t>
                      </a:r>
                      <a:r>
                        <a:rPr lang="en-US" sz="2500" b="1" baseline="0" dirty="0" smtClean="0"/>
                        <a:t> </a:t>
                      </a:r>
                      <a:r>
                        <a:rPr lang="en-US" sz="2500" b="1" baseline="0" dirty="0" err="1" smtClean="0"/>
                        <a:t>lado</a:t>
                      </a:r>
                      <a:r>
                        <a:rPr lang="en-US" sz="2500" b="1" baseline="0" dirty="0" smtClean="0"/>
                        <a:t> de – next to</a:t>
                      </a:r>
                      <a:endParaRPr lang="en-US" sz="25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9926970"/>
                  </a:ext>
                </a:extLst>
              </a:tr>
              <a:tr h="411831">
                <a:tc>
                  <a:txBody>
                    <a:bodyPr/>
                    <a:lstStyle/>
                    <a:p>
                      <a:r>
                        <a:rPr lang="en-US" sz="2500" b="1" dirty="0" err="1" smtClean="0"/>
                        <a:t>delante</a:t>
                      </a:r>
                      <a:r>
                        <a:rPr lang="en-US" sz="2500" b="1" dirty="0" smtClean="0"/>
                        <a:t> de – in front of</a:t>
                      </a:r>
                      <a:endParaRPr lang="en-US" sz="25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2718757"/>
                  </a:ext>
                </a:extLst>
              </a:tr>
              <a:tr h="411831">
                <a:tc>
                  <a:txBody>
                    <a:bodyPr/>
                    <a:lstStyle/>
                    <a:p>
                      <a:r>
                        <a:rPr lang="en-US" sz="2500" b="1" dirty="0" err="1" smtClean="0"/>
                        <a:t>lejos</a:t>
                      </a:r>
                      <a:r>
                        <a:rPr lang="en-US" sz="2500" b="1" dirty="0" smtClean="0"/>
                        <a:t> de – far from</a:t>
                      </a:r>
                      <a:endParaRPr lang="en-US" sz="25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224836"/>
                  </a:ext>
                </a:extLst>
              </a:tr>
              <a:tr h="411831">
                <a:tc>
                  <a:txBody>
                    <a:bodyPr/>
                    <a:lstStyle/>
                    <a:p>
                      <a:r>
                        <a:rPr lang="en-US" sz="2500" b="1" dirty="0" err="1" smtClean="0"/>
                        <a:t>encima</a:t>
                      </a:r>
                      <a:r>
                        <a:rPr lang="en-US" sz="2500" b="1" dirty="0" smtClean="0"/>
                        <a:t> de – on top of,</a:t>
                      </a:r>
                      <a:r>
                        <a:rPr lang="en-US" sz="2500" b="1" baseline="0" dirty="0" smtClean="0"/>
                        <a:t> above</a:t>
                      </a:r>
                      <a:endParaRPr lang="en-US" sz="25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3036006"/>
                  </a:ext>
                </a:extLst>
              </a:tr>
              <a:tr h="411831">
                <a:tc>
                  <a:txBody>
                    <a:bodyPr/>
                    <a:lstStyle/>
                    <a:p>
                      <a:r>
                        <a:rPr lang="en-US" sz="2500" b="1" dirty="0" err="1" smtClean="0"/>
                        <a:t>detras</a:t>
                      </a:r>
                      <a:r>
                        <a:rPr lang="en-US" sz="2500" b="1" dirty="0" smtClean="0"/>
                        <a:t> de -  behind</a:t>
                      </a:r>
                      <a:endParaRPr lang="en-US" sz="25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103802"/>
                  </a:ext>
                </a:extLst>
              </a:tr>
              <a:tr h="411831">
                <a:tc>
                  <a:txBody>
                    <a:bodyPr/>
                    <a:lstStyle/>
                    <a:p>
                      <a:r>
                        <a:rPr lang="en-US" sz="2500" b="1" dirty="0" err="1" smtClean="0"/>
                        <a:t>en</a:t>
                      </a:r>
                      <a:r>
                        <a:rPr lang="en-US" sz="2500" b="1" dirty="0" smtClean="0"/>
                        <a:t> - in</a:t>
                      </a:r>
                      <a:endParaRPr lang="en-US" sz="25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56223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837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171450"/>
            <a:ext cx="9720072" cy="1504950"/>
          </a:xfrm>
        </p:spPr>
        <p:txBody>
          <a:bodyPr/>
          <a:lstStyle/>
          <a:p>
            <a:r>
              <a:rPr lang="en-US" dirty="0" err="1" smtClean="0"/>
              <a:t>Estar</a:t>
            </a:r>
            <a:r>
              <a:rPr lang="en-US" dirty="0" smtClean="0"/>
              <a:t> </a:t>
            </a:r>
            <a:r>
              <a:rPr lang="en-US" smtClean="0"/>
              <a:t>+ PREPOSITION</a:t>
            </a:r>
            <a:br>
              <a:rPr lang="en-US" smtClean="0"/>
            </a:br>
            <a:r>
              <a:rPr lang="en-US" smtClean="0"/>
              <a:t> </a:t>
            </a:r>
            <a:r>
              <a:rPr lang="en-US" dirty="0" smtClean="0"/>
              <a:t>(to talk </a:t>
            </a:r>
            <a:r>
              <a:rPr lang="en-US" smtClean="0"/>
              <a:t>about location)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304925"/>
            <a:ext cx="9720073" cy="5004435"/>
          </a:xfrm>
        </p:spPr>
        <p:txBody>
          <a:bodyPr/>
          <a:lstStyle/>
          <a:p>
            <a:pPr marL="128016" lvl="1" indent="0">
              <a:buNone/>
            </a:pPr>
            <a:endParaRPr lang="en-US" dirty="0" smtClean="0"/>
          </a:p>
          <a:p>
            <a:pPr marL="128016" lvl="1" indent="0">
              <a:buNone/>
            </a:pPr>
            <a:endParaRPr lang="en-US" dirty="0"/>
          </a:p>
          <a:p>
            <a:pPr marL="128016" lvl="1" indent="0">
              <a:buNone/>
            </a:pPr>
            <a:r>
              <a:rPr lang="en-US" dirty="0" smtClean="0"/>
              <a:t>_________________________________________________________</a:t>
            </a:r>
          </a:p>
          <a:p>
            <a:pPr marL="128016" lvl="1" indent="0">
              <a:buNone/>
            </a:pPr>
            <a:r>
              <a:rPr lang="en-US" dirty="0" smtClean="0"/>
              <a:t>I am in front of the window. </a:t>
            </a:r>
          </a:p>
          <a:p>
            <a:pPr marL="128016" lvl="1" indent="0">
              <a:buNone/>
            </a:pPr>
            <a:endParaRPr lang="en-US" dirty="0"/>
          </a:p>
          <a:p>
            <a:pPr marL="128016" lvl="1" indent="0">
              <a:buNone/>
            </a:pPr>
            <a:endParaRPr lang="en-US" dirty="0" smtClean="0"/>
          </a:p>
          <a:p>
            <a:pPr marL="128016" lvl="1" indent="0">
              <a:buNone/>
            </a:pPr>
            <a:r>
              <a:rPr lang="en-US" dirty="0" smtClean="0"/>
              <a:t>_________________________________________________________</a:t>
            </a:r>
          </a:p>
          <a:p>
            <a:pPr marL="128016" lvl="1" indent="0">
              <a:buNone/>
            </a:pPr>
            <a:r>
              <a:rPr lang="en-US" dirty="0" smtClean="0"/>
              <a:t>The city is far from my house.</a:t>
            </a:r>
          </a:p>
          <a:p>
            <a:pPr marL="128016" lvl="1" indent="0">
              <a:buNone/>
            </a:pPr>
            <a:endParaRPr lang="en-US" dirty="0" smtClean="0"/>
          </a:p>
          <a:p>
            <a:pPr marL="128016" lvl="1" indent="0">
              <a:buNone/>
            </a:pPr>
            <a:endParaRPr lang="en-US" dirty="0"/>
          </a:p>
          <a:p>
            <a:pPr marL="128016" lvl="1" indent="0">
              <a:buNone/>
            </a:pPr>
            <a:r>
              <a:rPr lang="en-US" dirty="0" smtClean="0"/>
              <a:t>_________________________________________________________</a:t>
            </a:r>
          </a:p>
          <a:p>
            <a:pPr marL="128016" lvl="1" indent="0">
              <a:buNone/>
            </a:pPr>
            <a:r>
              <a:rPr lang="en-US" dirty="0" smtClean="0"/>
              <a:t>You are next to the plants.</a:t>
            </a:r>
          </a:p>
          <a:p>
            <a:pPr marL="128016" lvl="1" indent="0">
              <a:buNone/>
            </a:pPr>
            <a:endParaRPr lang="en-US" dirty="0"/>
          </a:p>
          <a:p>
            <a:pPr marL="128016" lvl="1" indent="0">
              <a:buNone/>
            </a:pPr>
            <a:r>
              <a:rPr lang="en-US" dirty="0" smtClean="0"/>
              <a:t>_________________________________________________________</a:t>
            </a:r>
          </a:p>
          <a:p>
            <a:pPr marL="128016" lvl="1" indent="0">
              <a:buNone/>
            </a:pPr>
            <a:r>
              <a:rPr lang="en-US" dirty="0" smtClean="0"/>
              <a:t>We are in the school. </a:t>
            </a:r>
          </a:p>
        </p:txBody>
      </p:sp>
    </p:spTree>
    <p:extLst>
      <p:ext uri="{BB962C8B-B14F-4D97-AF65-F5344CB8AC3E}">
        <p14:creationId xmlns:p14="http://schemas.microsoft.com/office/powerpoint/2010/main" val="339466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1016</TotalTime>
  <Words>171</Words>
  <Application>Microsoft Office PowerPoint</Application>
  <PresentationFormat>Widescreen</PresentationFormat>
  <Paragraphs>41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Tw Cen MT</vt:lpstr>
      <vt:lpstr>Tw Cen MT Condensed</vt:lpstr>
      <vt:lpstr>Wingdings 3</vt:lpstr>
      <vt:lpstr>Integral</vt:lpstr>
      <vt:lpstr>Estar with prepositions</vt:lpstr>
      <vt:lpstr>The verb “estar”</vt:lpstr>
      <vt:lpstr>prepositions</vt:lpstr>
      <vt:lpstr>Estar + PREPOSITION  (to talk about location) </vt:lpstr>
    </vt:vector>
  </TitlesOfParts>
  <Company>WCS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Estar with prepositions</dc:title>
  <dc:creator>Windows User</dc:creator>
  <cp:lastModifiedBy>Windows User</cp:lastModifiedBy>
  <cp:revision>8</cp:revision>
  <dcterms:created xsi:type="dcterms:W3CDTF">2019-05-14T17:53:03Z</dcterms:created>
  <dcterms:modified xsi:type="dcterms:W3CDTF">2019-05-15T10:49:25Z</dcterms:modified>
</cp:coreProperties>
</file>